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61"/>
  </p:notesMasterIdLst>
  <p:sldIdLst>
    <p:sldId id="256" r:id="rId2"/>
    <p:sldId id="321" r:id="rId3"/>
    <p:sldId id="322" r:id="rId4"/>
    <p:sldId id="347" r:id="rId5"/>
    <p:sldId id="308" r:id="rId6"/>
    <p:sldId id="268" r:id="rId7"/>
    <p:sldId id="267" r:id="rId8"/>
    <p:sldId id="323" r:id="rId9"/>
    <p:sldId id="318" r:id="rId10"/>
    <p:sldId id="271" r:id="rId11"/>
    <p:sldId id="348" r:id="rId12"/>
    <p:sldId id="274" r:id="rId13"/>
    <p:sldId id="273" r:id="rId14"/>
    <p:sldId id="351" r:id="rId15"/>
    <p:sldId id="276" r:id="rId16"/>
    <p:sldId id="277" r:id="rId17"/>
    <p:sldId id="279" r:id="rId18"/>
    <p:sldId id="280" r:id="rId19"/>
    <p:sldId id="281" r:id="rId20"/>
    <p:sldId id="298" r:id="rId21"/>
    <p:sldId id="324" r:id="rId22"/>
    <p:sldId id="282" r:id="rId23"/>
    <p:sldId id="299" r:id="rId24"/>
    <p:sldId id="301" r:id="rId25"/>
    <p:sldId id="294" r:id="rId26"/>
    <p:sldId id="288" r:id="rId27"/>
    <p:sldId id="328" r:id="rId28"/>
    <p:sldId id="293" r:id="rId29"/>
    <p:sldId id="325" r:id="rId30"/>
    <p:sldId id="302" r:id="rId31"/>
    <p:sldId id="305" r:id="rId32"/>
    <p:sldId id="326" r:id="rId33"/>
    <p:sldId id="314" r:id="rId34"/>
    <p:sldId id="312" r:id="rId35"/>
    <p:sldId id="315" r:id="rId36"/>
    <p:sldId id="269" r:id="rId37"/>
    <p:sldId id="306" r:id="rId38"/>
    <p:sldId id="320" r:id="rId39"/>
    <p:sldId id="327" r:id="rId40"/>
    <p:sldId id="260" r:id="rId41"/>
    <p:sldId id="332" r:id="rId42"/>
    <p:sldId id="353" r:id="rId43"/>
    <p:sldId id="331" r:id="rId44"/>
    <p:sldId id="329" r:id="rId45"/>
    <p:sldId id="350" r:id="rId46"/>
    <p:sldId id="333" r:id="rId47"/>
    <p:sldId id="334" r:id="rId48"/>
    <p:sldId id="337" r:id="rId49"/>
    <p:sldId id="352" r:id="rId50"/>
    <p:sldId id="339" r:id="rId51"/>
    <p:sldId id="335" r:id="rId52"/>
    <p:sldId id="346" r:id="rId53"/>
    <p:sldId id="340" r:id="rId54"/>
    <p:sldId id="341" r:id="rId55"/>
    <p:sldId id="342" r:id="rId56"/>
    <p:sldId id="343" r:id="rId57"/>
    <p:sldId id="344" r:id="rId58"/>
    <p:sldId id="349" r:id="rId59"/>
    <p:sldId id="336" r:id="rId60"/>
  </p:sldIdLst>
  <p:sldSz cx="12192000" cy="6858000"/>
  <p:notesSz cx="6858000" cy="9144000"/>
  <p:embeddedFontLs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Wingdings 2" panose="05020102010507070707" pitchFamily="18" charset="2"/>
      <p:regular r:id="rId66"/>
    </p:embeddedFont>
    <p:embeddedFont>
      <p:font typeface="Cambria Math" panose="02040503050406030204" pitchFamily="18" charset="0"/>
      <p:regular r:id="rId67"/>
    </p:embeddedFont>
    <p:embeddedFont>
      <p:font typeface="等线" panose="02010600030101010101" pitchFamily="2" charset="-122"/>
      <p:regular r:id="rId68"/>
      <p:bold r:id="rId69"/>
    </p:embeddedFont>
    <p:embeddedFont>
      <p:font typeface="Edwardian Script ITC" panose="030303020407070D0804" pitchFamily="66" charset="0"/>
      <p:regular r:id="rId70"/>
    </p:embeddedFont>
    <p:embeddedFont>
      <p:font typeface="Colonna MT" panose="04020805060202030203" pitchFamily="82" charset="0"/>
      <p:regular r:id="rId7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008A"/>
    <a:srgbClr val="FC7E7E"/>
    <a:srgbClr val="FF0000"/>
    <a:srgbClr val="FFACAC"/>
    <a:srgbClr val="150264"/>
    <a:srgbClr val="0F007B"/>
    <a:srgbClr val="0E007B"/>
    <a:srgbClr val="FFFFFF"/>
    <a:srgbClr val="BCB3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9872" autoAdjust="0"/>
  </p:normalViewPr>
  <p:slideViewPr>
    <p:cSldViewPr snapToGrid="0">
      <p:cViewPr varScale="1">
        <p:scale>
          <a:sx n="81" d="100"/>
          <a:sy n="81" d="100"/>
        </p:scale>
        <p:origin x="677" y="53"/>
      </p:cViewPr>
      <p:guideLst>
        <p:guide orient="horz" pos="2160"/>
        <p:guide pos="3840"/>
      </p:guideLst>
    </p:cSldViewPr>
  </p:slideViewPr>
  <p:notesTextViewPr>
    <p:cViewPr>
      <p:scale>
        <a:sx n="97" d="100"/>
        <a:sy n="97" d="100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5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56E9EB67-D471-4AAA-966B-82A8A9DB4982}" type="datetimeFigureOut">
              <a:rPr lang="zh-CN" altLang="en-US" smtClean="0"/>
              <a:pPr/>
              <a:t>2022/4/20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62307351-DFF5-46A5-8276-46FD1071D81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9150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290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21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616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59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379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2226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681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2405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1424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2060-EC19-4868-A1EE-B69D727EFBB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809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9051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26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805615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27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911908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2060-EC19-4868-A1EE-B69D727EFBB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592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30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875210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31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681287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6778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4339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8216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4922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118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225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A8E3-4AF7-4426-A464-D4E85AD92AB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033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9337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0317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pPr/>
              <a:t>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76074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0A8E3-4AF7-4426-A464-D4E85AD92A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0904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45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2467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46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4843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40A8E3-4AF7-4426-A464-D4E85AD92AB0}" type="slidenum">
              <a:rPr lang="zh-CN" altLang="en-US" smtClean="0">
                <a:solidFill>
                  <a:prstClr val="black"/>
                </a:solidFill>
                <a:ea typeface="宋体" panose="02010600030101010101" pitchFamily="2" charset="-122"/>
              </a:rPr>
              <a:pPr>
                <a:defRPr/>
              </a:pPr>
              <a:t>47</a:t>
            </a:fld>
            <a:endParaRPr lang="zh-CN" altLang="en-US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69188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40A8E3-4AF7-4426-A464-D4E85AD92AB0}" type="slidenum">
              <a:rPr lang="zh-CN" altLang="en-US" smtClean="0">
                <a:solidFill>
                  <a:prstClr val="black"/>
                </a:solidFill>
                <a:ea typeface="宋体" panose="02010600030101010101" pitchFamily="2" charset="-122"/>
              </a:rPr>
              <a:pPr>
                <a:defRPr/>
              </a:pPr>
              <a:t>48</a:t>
            </a:fld>
            <a:endParaRPr lang="zh-CN" altLang="en-US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6998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49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914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0A8E3-4AF7-4426-A464-D4E85AD92A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1969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50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5064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>
                <a:solidFill>
                  <a:prstClr val="black"/>
                </a:solidFill>
              </a:rPr>
              <a:pPr/>
              <a:t>51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2453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2060-EC19-4868-A1EE-B69D727EFBBD}" type="slidenum">
              <a:rPr lang="zh-CN" altLang="en-US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pPr/>
              <a:t>52</a:t>
            </a:fld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06616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53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606211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54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891502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55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95584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56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658406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>
                <a:solidFill>
                  <a:prstClr val="black"/>
                </a:solidFill>
                <a:latin typeface="Calibri" panose="020F0502020204030204"/>
              </a:rPr>
              <a:pPr/>
              <a:t>57</a:t>
            </a:fld>
            <a:endParaRPr lang="x-none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394083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EF5C9-177F-0C45-AA76-662223365ACF}" type="slidenum">
              <a:rPr lang="x-none" smtClean="0"/>
              <a:t>58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22073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0A8E3-4AF7-4426-A464-D4E85AD92A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464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461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290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135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07351-DFF5-46A5-8276-46FD1071D81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624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5C45-5C52-4C68-8A9A-392A972BD591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213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>
                <a:latin typeface="宋体" panose="02010600030101010101" pitchFamily="2" charset="-122"/>
              </a:defRPr>
            </a:lvl1pPr>
          </a:lstStyle>
          <a:p>
            <a:r>
              <a:rPr lang="zh-CN" altLang="en-US" dirty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4C213-9E09-4481-A09C-BF03A92B78A3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856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CDC10-F42B-4B58-82D1-E93AE09CD4BB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893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5886-D12C-489D-9CFB-CF697FDAC6E2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572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1ED89-84C7-4A39-9302-3C881F2B92FB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562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7F90C-957C-4822-B486-3774C39B52CF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968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73E9-B82E-43C3-9D1F-EAFC4D76D7F5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883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AC6D-3722-4288-9D55-C65D5FAD7E20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29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CC333-42F9-4EC2-B143-20D16058D15C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439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F8F13-C142-49EA-8301-2A03599C16EC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076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3718-44B2-4C5B-9FB1-5A8409CF03C2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081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CEBB-D54D-4244-833A-DBC581B1330E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109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72CDA-107B-4961-89E3-2F0F7BF64442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032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5DC960B7-8392-4455-B051-5ABD69C3E053}" type="datetime1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B9DE70C3-2CAA-4C8C-8B82-D83E0E054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383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  <a:latin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  <a:latin typeface="宋体" panose="02010600030101010101" pitchFamily="2" charset="-122"/>
              </a:defRPr>
            </a:lvl1pPr>
          </a:lstStyle>
          <a:p>
            <a:fld id="{5CA0DA82-5E29-457E-9AC2-3BBDB2EF9DF0}" type="datetime1">
              <a:rPr lang="zh-CN" altLang="en-US" smtClean="0"/>
              <a:t>2022/4/20</a:t>
            </a:fld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  <a:latin typeface="宋体" panose="02010600030101010101" pitchFamily="2" charset="-122"/>
              </a:defRPr>
            </a:lvl1pPr>
          </a:lstStyle>
          <a:p>
            <a:fld id="{B9DE70C3-2CAA-4C8C-8B82-D83E0E054D4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77320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宋体" panose="02010600030101010101" pitchFamily="2" charset="-122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宋体" panose="02010600030101010101" pitchFamily="2" charset="-122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slide" Target="slide43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slide" Target="slide43.xml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11" Type="http://schemas.openxmlformats.org/officeDocument/2006/relationships/image" Target="../media/image12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9.wmf"/><Relationship Id="rId4" Type="http://schemas.openxmlformats.org/officeDocument/2006/relationships/image" Target="../media/image6.jpeg"/><Relationship Id="rId9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1.wmf"/><Relationship Id="rId12" Type="http://schemas.openxmlformats.org/officeDocument/2006/relationships/image" Target="../media/image1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11" Type="http://schemas.openxmlformats.org/officeDocument/2006/relationships/oleObject" Target="../embeddings/oleObject7.bin"/><Relationship Id="rId5" Type="http://schemas.openxmlformats.org/officeDocument/2006/relationships/image" Target="../media/image16.png"/><Relationship Id="rId10" Type="http://schemas.openxmlformats.org/officeDocument/2006/relationships/slide" Target="slide43.xml"/><Relationship Id="rId4" Type="http://schemas.openxmlformats.org/officeDocument/2006/relationships/image" Target="../media/image6.jpeg"/><Relationship Id="rId9" Type="http://schemas.openxmlformats.org/officeDocument/2006/relationships/image" Target="../media/image12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10.xml"/><Relationship Id="rId16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slide" Target="slide43.xm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14.png"/><Relationship Id="rId14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slide" Target="slide43.x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8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3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slide" Target="slide43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slide" Target="slide4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8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slide" Target="slide4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notesSlide" Target="../notesSlides/notesSlide15.xml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32.png"/><Relationship Id="rId9" Type="http://schemas.openxmlformats.org/officeDocument/2006/relationships/slide" Target="slide4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slide" Target="slide4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8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slide" Target="slide4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g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3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slide" Target="slide43.xml"/><Relationship Id="rId4" Type="http://schemas.openxmlformats.org/officeDocument/2006/relationships/image" Target="../media/image4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slide" Target="slide4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slide" Target="slide4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slide" Target="slide13.xml"/><Relationship Id="rId18" Type="http://schemas.openxmlformats.org/officeDocument/2006/relationships/slide" Target="slide18.xml"/><Relationship Id="rId26" Type="http://schemas.openxmlformats.org/officeDocument/2006/relationships/slide" Target="slide25.xml"/><Relationship Id="rId39" Type="http://schemas.openxmlformats.org/officeDocument/2006/relationships/slide" Target="slide39.xml"/><Relationship Id="rId21" Type="http://schemas.openxmlformats.org/officeDocument/2006/relationships/slide" Target="slide21.xml"/><Relationship Id="rId34" Type="http://schemas.openxmlformats.org/officeDocument/2006/relationships/slide" Target="slide34.xml"/><Relationship Id="rId42" Type="http://schemas.openxmlformats.org/officeDocument/2006/relationships/slide" Target="slide44.xml"/><Relationship Id="rId47" Type="http://schemas.openxmlformats.org/officeDocument/2006/relationships/slide" Target="slide50.xml"/><Relationship Id="rId50" Type="http://schemas.openxmlformats.org/officeDocument/2006/relationships/slide" Target="slide53.xml"/><Relationship Id="rId55" Type="http://schemas.openxmlformats.org/officeDocument/2006/relationships/slide" Target="slide58.xml"/><Relationship Id="rId7" Type="http://schemas.openxmlformats.org/officeDocument/2006/relationships/slide" Target="slide7.xml"/><Relationship Id="rId12" Type="http://schemas.openxmlformats.org/officeDocument/2006/relationships/slide" Target="slide12.xml"/><Relationship Id="rId17" Type="http://schemas.openxmlformats.org/officeDocument/2006/relationships/slide" Target="slide17.xml"/><Relationship Id="rId25" Type="http://schemas.openxmlformats.org/officeDocument/2006/relationships/slide" Target="slide28.xml"/><Relationship Id="rId33" Type="http://schemas.openxmlformats.org/officeDocument/2006/relationships/slide" Target="slide33.xml"/><Relationship Id="rId38" Type="http://schemas.openxmlformats.org/officeDocument/2006/relationships/slide" Target="slide38.xml"/><Relationship Id="rId46" Type="http://schemas.openxmlformats.org/officeDocument/2006/relationships/slide" Target="slide49.xml"/><Relationship Id="rId2" Type="http://schemas.openxmlformats.org/officeDocument/2006/relationships/notesSlide" Target="../notesSlides/notesSlide33.xml"/><Relationship Id="rId16" Type="http://schemas.openxmlformats.org/officeDocument/2006/relationships/slide" Target="slide16.xml"/><Relationship Id="rId20" Type="http://schemas.openxmlformats.org/officeDocument/2006/relationships/slide" Target="slide20.xml"/><Relationship Id="rId29" Type="http://schemas.openxmlformats.org/officeDocument/2006/relationships/slide" Target="slide29.xml"/><Relationship Id="rId41" Type="http://schemas.openxmlformats.org/officeDocument/2006/relationships/slide" Target="slide42.xml"/><Relationship Id="rId54" Type="http://schemas.openxmlformats.org/officeDocument/2006/relationships/slide" Target="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openxmlformats.org/officeDocument/2006/relationships/slide" Target="slide11.xml"/><Relationship Id="rId24" Type="http://schemas.openxmlformats.org/officeDocument/2006/relationships/slide" Target="slide24.xml"/><Relationship Id="rId32" Type="http://schemas.openxmlformats.org/officeDocument/2006/relationships/slide" Target="slide32.xml"/><Relationship Id="rId37" Type="http://schemas.openxmlformats.org/officeDocument/2006/relationships/slide" Target="slide37.xml"/><Relationship Id="rId40" Type="http://schemas.openxmlformats.org/officeDocument/2006/relationships/slide" Target="slide40.xml"/><Relationship Id="rId45" Type="http://schemas.openxmlformats.org/officeDocument/2006/relationships/slide" Target="slide48.xml"/><Relationship Id="rId53" Type="http://schemas.openxmlformats.org/officeDocument/2006/relationships/slide" Target="slide56.xml"/><Relationship Id="rId5" Type="http://schemas.openxmlformats.org/officeDocument/2006/relationships/slide" Target="slide5.xml"/><Relationship Id="rId15" Type="http://schemas.openxmlformats.org/officeDocument/2006/relationships/slide" Target="slide15.xml"/><Relationship Id="rId23" Type="http://schemas.openxmlformats.org/officeDocument/2006/relationships/slide" Target="slide23.xml"/><Relationship Id="rId28" Type="http://schemas.openxmlformats.org/officeDocument/2006/relationships/slide" Target="slide27.xml"/><Relationship Id="rId36" Type="http://schemas.openxmlformats.org/officeDocument/2006/relationships/slide" Target="slide36.xml"/><Relationship Id="rId49" Type="http://schemas.openxmlformats.org/officeDocument/2006/relationships/slide" Target="slide52.xml"/><Relationship Id="rId57" Type="http://schemas.openxmlformats.org/officeDocument/2006/relationships/slide" Target="slide41.xml"/><Relationship Id="rId10" Type="http://schemas.openxmlformats.org/officeDocument/2006/relationships/slide" Target="slide10.xml"/><Relationship Id="rId19" Type="http://schemas.openxmlformats.org/officeDocument/2006/relationships/slide" Target="slide19.xml"/><Relationship Id="rId31" Type="http://schemas.openxmlformats.org/officeDocument/2006/relationships/slide" Target="slide31.xml"/><Relationship Id="rId44" Type="http://schemas.openxmlformats.org/officeDocument/2006/relationships/slide" Target="slide47.xml"/><Relationship Id="rId52" Type="http://schemas.openxmlformats.org/officeDocument/2006/relationships/slide" Target="slide55.xml"/><Relationship Id="rId4" Type="http://schemas.openxmlformats.org/officeDocument/2006/relationships/slide" Target="slide4.xml"/><Relationship Id="rId9" Type="http://schemas.openxmlformats.org/officeDocument/2006/relationships/slide" Target="slide9.xml"/><Relationship Id="rId14" Type="http://schemas.openxmlformats.org/officeDocument/2006/relationships/slide" Target="slide14.xml"/><Relationship Id="rId22" Type="http://schemas.openxmlformats.org/officeDocument/2006/relationships/slide" Target="slide22.xml"/><Relationship Id="rId27" Type="http://schemas.openxmlformats.org/officeDocument/2006/relationships/slide" Target="slide26.xml"/><Relationship Id="rId30" Type="http://schemas.openxmlformats.org/officeDocument/2006/relationships/slide" Target="slide30.xml"/><Relationship Id="rId35" Type="http://schemas.openxmlformats.org/officeDocument/2006/relationships/slide" Target="slide35.xml"/><Relationship Id="rId43" Type="http://schemas.openxmlformats.org/officeDocument/2006/relationships/slide" Target="slide45.xml"/><Relationship Id="rId48" Type="http://schemas.openxmlformats.org/officeDocument/2006/relationships/slide" Target="slide51.xml"/><Relationship Id="rId56" Type="http://schemas.openxmlformats.org/officeDocument/2006/relationships/slide" Target="slide59.xml"/><Relationship Id="rId8" Type="http://schemas.openxmlformats.org/officeDocument/2006/relationships/slide" Target="slide8.xml"/><Relationship Id="rId51" Type="http://schemas.openxmlformats.org/officeDocument/2006/relationships/slide" Target="slide54.xml"/><Relationship Id="rId3" Type="http://schemas.openxmlformats.org/officeDocument/2006/relationships/slide" Target="slide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image" Target="../media/image49.jpeg"/><Relationship Id="rId7" Type="http://schemas.openxmlformats.org/officeDocument/2006/relationships/slide" Target="slide6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50.wmf"/><Relationship Id="rId4" Type="http://schemas.openxmlformats.org/officeDocument/2006/relationships/oleObject" Target="../embeddings/oleObject16.bin"/><Relationship Id="rId9" Type="http://schemas.openxmlformats.org/officeDocument/2006/relationships/image" Target="../media/image19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00.png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9.bin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5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3.xml"/><Relationship Id="rId4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3.xml"/><Relationship Id="rId4" Type="http://schemas.openxmlformats.org/officeDocument/2006/relationships/image" Target="../media/image60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4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/>
            </a:r>
            <a:br>
              <a:rPr lang="en-US" altLang="zh-CN" dirty="0">
                <a:latin typeface="+mj-lt"/>
                <a:cs typeface="Times New Roman" panose="02020603050405020304" pitchFamily="18" charset="0"/>
              </a:rPr>
            </a:br>
            <a:r>
              <a:rPr lang="en-US" altLang="zh-CN" dirty="0">
                <a:latin typeface="+mj-lt"/>
                <a:cs typeface="Times New Roman" panose="02020603050405020304" pitchFamily="18" charset="0"/>
              </a:rPr>
              <a:t>The Optimal Boarding &amp; Disembarking Method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382712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IMMC 22768821</a:t>
            </a:r>
          </a:p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Shanghai Experimental School</a:t>
            </a:r>
          </a:p>
        </p:txBody>
      </p:sp>
      <p:sp>
        <p:nvSpPr>
          <p:cNvPr id="9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D60C6742-06CC-4777-8441-C8825B373E3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8DF598-557F-4204-9E7F-606621FF6C69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964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058138" y="2234047"/>
            <a:ext cx="4854034" cy="369332"/>
          </a:xfrm>
          <a:prstGeom prst="rect">
            <a:avLst/>
          </a:prstGeom>
          <a:noFill/>
          <a:ln w="28575">
            <a:solidFill>
              <a:srgbClr val="12008A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  <a:defRPr sz="15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One-dimensional meshed finite element analysis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33675" y="2659380"/>
            <a:ext cx="10724650" cy="3947478"/>
            <a:chOff x="490858" y="2659380"/>
            <a:chExt cx="10724650" cy="3947478"/>
          </a:xfrm>
        </p:grpSpPr>
        <p:grpSp>
          <p:nvGrpSpPr>
            <p:cNvPr id="8" name="组合 7"/>
            <p:cNvGrpSpPr/>
            <p:nvPr/>
          </p:nvGrpSpPr>
          <p:grpSpPr>
            <a:xfrm>
              <a:off x="1065353" y="2659380"/>
              <a:ext cx="10150155" cy="3584174"/>
              <a:chOff x="1065353" y="2659380"/>
              <a:chExt cx="10150155" cy="3584174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97"/>
              <a:stretch/>
            </p:blipFill>
            <p:spPr>
              <a:xfrm>
                <a:off x="1065353" y="2659380"/>
                <a:ext cx="10150155" cy="3243560"/>
              </a:xfrm>
              <a:prstGeom prst="rect">
                <a:avLst/>
              </a:prstGeom>
            </p:spPr>
          </p:pic>
          <p:sp>
            <p:nvSpPr>
              <p:cNvPr id="14" name="文本框 13"/>
              <p:cNvSpPr txBox="1"/>
              <p:nvPr/>
            </p:nvSpPr>
            <p:spPr>
              <a:xfrm>
                <a:off x="1089231" y="5935777"/>
                <a:ext cx="1012627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Fig. The Construction of the Coordinate</a:t>
                </a:r>
                <a:endParaRPr lang="zh-CN" altLang="en-US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7" name="直接箭头连接符 6"/>
            <p:cNvCxnSpPr>
              <a:stCxn id="9" idx="2"/>
              <a:endCxn id="16" idx="1"/>
            </p:cNvCxnSpPr>
            <p:nvPr/>
          </p:nvCxnSpPr>
          <p:spPr>
            <a:xfrm>
              <a:off x="1999856" y="4142626"/>
              <a:ext cx="672957" cy="2302649"/>
            </a:xfrm>
            <a:prstGeom prst="straightConnector1">
              <a:avLst/>
            </a:prstGeom>
            <a:ln w="19050">
              <a:solidFill>
                <a:srgbClr val="0F00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1862143" y="3291310"/>
              <a:ext cx="275425" cy="851316"/>
            </a:xfrm>
            <a:prstGeom prst="rect">
              <a:avLst/>
            </a:prstGeom>
            <a:noFill/>
            <a:ln w="28575">
              <a:solidFill>
                <a:srgbClr val="1100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672813" y="6283693"/>
              <a:ext cx="4064318" cy="323165"/>
            </a:xfrm>
            <a:prstGeom prst="rect">
              <a:avLst/>
            </a:prstGeom>
            <a:noFill/>
            <a:ln w="28575">
              <a:solidFill>
                <a:srgbClr val="13009C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For example, this wall is still taken as several cells.</a:t>
              </a:r>
              <a:endParaRPr lang="zh-CN" altLang="en-US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2767083" y="3979611"/>
              <a:ext cx="71986" cy="70371"/>
            </a:xfrm>
            <a:prstGeom prst="ellipse">
              <a:avLst/>
            </a:prstGeom>
            <a:solidFill>
              <a:srgbClr val="110087"/>
            </a:solidFill>
            <a:ln>
              <a:solidFill>
                <a:srgbClr val="0F00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2596613" y="3698619"/>
                  <a:ext cx="813445" cy="3876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rgbClr val="13009C"/>
                            </a:solidFill>
                            <a:latin typeface="Cambria Math" panose="02040503050406030204" pitchFamily="18" charset="0"/>
                          </a:rPr>
                          <m:t>(4,1)</m:t>
                        </m:r>
                      </m:oMath>
                    </m:oMathPara>
                  </a14:m>
                  <a:endParaRPr lang="zh-CN" altLang="en-US" sz="1400" dirty="0">
                    <a:solidFill>
                      <a:srgbClr val="13009C"/>
                    </a:solidFill>
                    <a:latin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6613" y="3698619"/>
                  <a:ext cx="813445" cy="3876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直接箭头连接符 22"/>
            <p:cNvCxnSpPr/>
            <p:nvPr/>
          </p:nvCxnSpPr>
          <p:spPr>
            <a:xfrm flipH="1">
              <a:off x="974284" y="4283538"/>
              <a:ext cx="1025571" cy="79344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/>
            <p:cNvSpPr/>
            <p:nvPr/>
          </p:nvSpPr>
          <p:spPr>
            <a:xfrm>
              <a:off x="1976805" y="4184986"/>
              <a:ext cx="71986" cy="7037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90858" y="5053137"/>
              <a:ext cx="694497" cy="329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Cell 1</a:t>
              </a:r>
              <a:endParaRPr lang="zh-CN" altLang="en-US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90858" y="5478038"/>
              <a:ext cx="694497" cy="329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Cell 2</a:t>
              </a:r>
              <a:endParaRPr lang="zh-CN" altLang="en-US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0" name="直接箭头连接符 29"/>
            <p:cNvCxnSpPr/>
            <p:nvPr/>
          </p:nvCxnSpPr>
          <p:spPr>
            <a:xfrm flipH="1">
              <a:off x="942932" y="4283538"/>
              <a:ext cx="1328871" cy="126785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2248754" y="4232976"/>
              <a:ext cx="71986" cy="7037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</p:grpSp>
      <p:sp>
        <p:nvSpPr>
          <p:cNvPr id="5" name="标题 4">
            <a:extLst>
              <a:ext uri="{FF2B5EF4-FFF2-40B4-BE49-F238E27FC236}">
                <a16:creationId xmlns:a16="http://schemas.microsoft.com/office/drawing/2014/main" id="{7AC04659-F486-47B9-9881-5D3446F60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The Construction of the Coordinate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4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D8B17304-54A8-45A4-932D-9A02AC4D826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9E45E77-7A95-45D6-9F5B-2F03353BA908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57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EE15C3A1-36E5-4357-86CC-0AE235BD30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097" y="5034013"/>
            <a:ext cx="4800903" cy="1823987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58F35288-1D10-47EF-98E9-2E2CD6228C38}"/>
              </a:ext>
            </a:extLst>
          </p:cNvPr>
          <p:cNvSpPr/>
          <p:nvPr/>
        </p:nvSpPr>
        <p:spPr>
          <a:xfrm>
            <a:off x="7391097" y="5034013"/>
            <a:ext cx="2686554" cy="553413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标题 1">
                <a:extLst>
                  <a:ext uri="{FF2B5EF4-FFF2-40B4-BE49-F238E27FC236}">
                    <a16:creationId xmlns:a16="http://schemas.microsoft.com/office/drawing/2014/main" id="{C16D14F2-1C2F-42D9-AC1F-CCC0168CA6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𝐅𝐮𝐥𝐥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𝐒𝐞𝐭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𝐨𝐟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GB" altLang="zh-CN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𝒗</m:t>
                      </m:r>
                      <m:r>
                        <a:rPr lang="en-GB" altLang="zh-CN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↔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𝐃𝐢𝐬𝐭𝐫𝐢𝐛𝐮𝐭𝐢𝐨𝐧</m:t>
                      </m:r>
                    </m:oMath>
                  </m:oMathPara>
                </a14:m>
                <a:endParaRPr lang="zh-CN" altLang="en-US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标题 1">
                <a:extLst>
                  <a:ext uri="{FF2B5EF4-FFF2-40B4-BE49-F238E27FC236}">
                    <a16:creationId xmlns:a16="http://schemas.microsoft.com/office/drawing/2014/main" id="{C16D14F2-1C2F-42D9-AC1F-CCC0168CA6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878A841-0B06-4D32-9970-F9381CDDCE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passenger distribution with speed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Calculate the time a passenger needs to enter every cell and find out which total time of the two adjacent cells include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Partial summation</a:t>
                </a:r>
                <a:endParaRPr lang="zh-CN" alt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878A841-0B06-4D32-9970-F9381CDDCE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9280580"/>
              </p:ext>
            </p:extLst>
          </p:nvPr>
        </p:nvGraphicFramePr>
        <p:xfrm>
          <a:off x="1577686" y="3924295"/>
          <a:ext cx="6889198" cy="1376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AxMath" r:id="rId7" imgW="4685400" imgH="936360" progId="Equation.AxMath">
                  <p:embed/>
                </p:oleObj>
              </mc:Choice>
              <mc:Fallback>
                <p:oleObj name="AxMath" r:id="rId7" imgW="4685400" imgH="936360" progId="Equation.AxMath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77686" y="3924295"/>
                        <a:ext cx="6889198" cy="1376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64397CDF-ADF8-4F53-9776-1D3F9B212401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97AE069-593E-4CCA-8065-BD0E723F7CC0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584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F5B845CB-2D44-4B74-BB53-817B3FEC4D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097" y="5034013"/>
            <a:ext cx="4800903" cy="1823987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8007295" y="2098307"/>
            <a:ext cx="4113445" cy="2628860"/>
            <a:chOff x="6985000" y="3183259"/>
            <a:chExt cx="4856912" cy="2809654"/>
          </a:xfrm>
        </p:grpSpPr>
        <p:grpSp>
          <p:nvGrpSpPr>
            <p:cNvPr id="8" name="组合 7"/>
            <p:cNvGrpSpPr/>
            <p:nvPr/>
          </p:nvGrpSpPr>
          <p:grpSpPr>
            <a:xfrm>
              <a:off x="6985000" y="3183259"/>
              <a:ext cx="4797723" cy="1315180"/>
              <a:chOff x="6985000" y="3183259"/>
              <a:chExt cx="4797723" cy="1315180"/>
            </a:xfrm>
          </p:grpSpPr>
          <p:graphicFrame>
            <p:nvGraphicFramePr>
              <p:cNvPr id="7" name="对象 6"/>
              <p:cNvGraphicFramePr>
                <a:graphicFrameLocks noChangeAspect="1"/>
              </p:cNvGraphicFramePr>
              <p:nvPr/>
            </p:nvGraphicFramePr>
            <p:xfrm>
              <a:off x="6985000" y="3183259"/>
              <a:ext cx="4797723" cy="68228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92" name="AxMath" r:id="rId5" imgW="4056840" imgH="578160" progId="Equation.AxMath">
                      <p:embed/>
                    </p:oleObj>
                  </mc:Choice>
                  <mc:Fallback>
                    <p:oleObj name="AxMath" r:id="rId5" imgW="4056840" imgH="578160" progId="Equation.AxMath">
                      <p:embed/>
                      <p:pic>
                        <p:nvPicPr>
                          <p:cNvPr id="7" name="对象 6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6985000" y="3183259"/>
                            <a:ext cx="4797723" cy="68228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" name="对象 16"/>
              <p:cNvGraphicFramePr>
                <a:graphicFrameLocks noChangeAspect="1"/>
              </p:cNvGraphicFramePr>
              <p:nvPr/>
            </p:nvGraphicFramePr>
            <p:xfrm>
              <a:off x="6985000" y="3950751"/>
              <a:ext cx="3160712" cy="5476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93" name="AxMath" r:id="rId7" imgW="2671200" imgH="462960" progId="Equation.AxMath">
                      <p:embed/>
                    </p:oleObj>
                  </mc:Choice>
                  <mc:Fallback>
                    <p:oleObj name="AxMath" r:id="rId7" imgW="2671200" imgH="462960" progId="Equation.AxMath">
                      <p:embed/>
                      <p:pic>
                        <p:nvPicPr>
                          <p:cNvPr id="17" name="对象 16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6985000" y="3950751"/>
                            <a:ext cx="3160712" cy="5476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9" name="对象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42993237"/>
                </p:ext>
              </p:extLst>
            </p:nvPr>
          </p:nvGraphicFramePr>
          <p:xfrm>
            <a:off x="6985000" y="4583645"/>
            <a:ext cx="4856912" cy="1409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4" name="AxMath" r:id="rId9" imgW="4213080" imgH="1221120" progId="Equation.AxMath">
                    <p:embed/>
                  </p:oleObj>
                </mc:Choice>
                <mc:Fallback>
                  <p:oleObj name="AxMath" r:id="rId9" imgW="4213080" imgH="1221120" progId="Equation.AxMath">
                    <p:embed/>
                    <p:pic>
                      <p:nvPicPr>
                        <p:cNvPr id="9" name="对象 8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985000" y="4583645"/>
                          <a:ext cx="4856912" cy="14092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标题 1">
                <a:extLst>
                  <a:ext uri="{FF2B5EF4-FFF2-40B4-BE49-F238E27FC236}">
                    <a16:creationId xmlns:a16="http://schemas.microsoft.com/office/drawing/2014/main" id="{1037EFA1-A650-411A-9890-A2FFFB00EAA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𝐃𝐢𝐬𝐭𝐫𝐢𝐛𝐮𝐭𝐢𝐨𝐧</m:t>
                      </m:r>
                      <m:r>
                        <a:rPr lang="en-GB" altLang="zh-CN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↔</m:t>
                      </m:r>
                      <m:sSub>
                        <m:sSubPr>
                          <m:ctrlPr>
                            <a:rPr lang="en-GB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GB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标题 1">
                <a:extLst>
                  <a:ext uri="{FF2B5EF4-FFF2-40B4-BE49-F238E27FC236}">
                    <a16:creationId xmlns:a16="http://schemas.microsoft.com/office/drawing/2014/main" id="{1037EFA1-A650-411A-9890-A2FFFB00EA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7589973B-F918-498D-8977-93522D560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6792579" cy="3636511"/>
          </a:xfrm>
        </p:spPr>
        <p:txBody>
          <a:bodyPr anchor="t">
            <a:noAutofit/>
          </a:bodyPr>
          <a:lstStyle/>
          <a:p>
            <a: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Calculating crowd density under a given passenger distribution</a:t>
            </a:r>
          </a:p>
          <a:p>
            <a:pPr marL="742950" lvl="1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Calculated through the dot product of two vectors representing the passenger’s </a:t>
            </a:r>
            <a:r>
              <a:rPr lang="en-US" altLang="zh-CN" sz="1800" i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visibility 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and the overall distribution in the aisle. (or the </a:t>
            </a:r>
            <a:r>
              <a:rPr lang="en-US" altLang="zh-CN" sz="1800" i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existence 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factor)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17524" y="3634548"/>
            <a:ext cx="6019800" cy="2258497"/>
            <a:chOff x="650240" y="3429000"/>
            <a:chExt cx="6019800" cy="225849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635" y="3429000"/>
              <a:ext cx="5864543" cy="1944053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650240" y="5379720"/>
              <a:ext cx="6019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Fig. The intuitive illustration of the </a:t>
              </a:r>
              <a:r>
                <a:rPr lang="en-US" altLang="zh-CN" sz="1400" b="1" i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visibility </a:t>
              </a:r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and </a:t>
              </a:r>
              <a:r>
                <a:rPr lang="en-US" altLang="zh-CN" sz="1400" b="1" i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existence </a:t>
              </a:r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vectors</a:t>
              </a:r>
              <a:endParaRPr lang="zh-CN" alt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7843948" y="2069420"/>
            <a:ext cx="1278128" cy="3633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7864268" y="2886359"/>
            <a:ext cx="1237488" cy="3633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19">
            <a:hlinkClick r:id="rId13" action="ppaction://hlinksldjump"/>
            <a:extLst>
              <a:ext uri="{FF2B5EF4-FFF2-40B4-BE49-F238E27FC236}">
                <a16:creationId xmlns:a16="http://schemas.microsoft.com/office/drawing/2014/main" id="{4478E9A4-B23F-4951-844B-195527DF50C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DF7343C-12DC-4623-BDC3-7370F3695F8C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1C60CE0-6265-48EC-B04F-A3DC3CF617A9}"/>
              </a:ext>
            </a:extLst>
          </p:cNvPr>
          <p:cNvSpPr/>
          <p:nvPr/>
        </p:nvSpPr>
        <p:spPr>
          <a:xfrm>
            <a:off x="8686105" y="5034012"/>
            <a:ext cx="2354072" cy="553413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5EEFD291-650A-40FD-A5ED-2DCE98AEB3E1}"/>
              </a:ext>
            </a:extLst>
          </p:cNvPr>
          <p:cNvSpPr/>
          <p:nvPr/>
        </p:nvSpPr>
        <p:spPr>
          <a:xfrm>
            <a:off x="3821229" y="3051208"/>
            <a:ext cx="4042611" cy="2551942"/>
          </a:xfrm>
          <a:custGeom>
            <a:avLst/>
            <a:gdLst>
              <a:gd name="connsiteX0" fmla="*/ 4042611 w 4042611"/>
              <a:gd name="connsiteY0" fmla="*/ 0 h 2551942"/>
              <a:gd name="connsiteX1" fmla="*/ 3089710 w 4042611"/>
              <a:gd name="connsiteY1" fmla="*/ 654518 h 2551942"/>
              <a:gd name="connsiteX2" fmla="*/ 2800952 w 4042611"/>
              <a:gd name="connsiteY2" fmla="*/ 2310064 h 2551942"/>
              <a:gd name="connsiteX3" fmla="*/ 481264 w 4042611"/>
              <a:gd name="connsiteY3" fmla="*/ 2502569 h 2551942"/>
              <a:gd name="connsiteX4" fmla="*/ 0 w 4042611"/>
              <a:gd name="connsiteY4" fmla="*/ 1915428 h 255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2611" h="2551942">
                <a:moveTo>
                  <a:pt x="4042611" y="0"/>
                </a:moveTo>
                <a:cubicBezTo>
                  <a:pt x="3669632" y="134753"/>
                  <a:pt x="3296653" y="269507"/>
                  <a:pt x="3089710" y="654518"/>
                </a:cubicBezTo>
                <a:cubicBezTo>
                  <a:pt x="2882767" y="1039529"/>
                  <a:pt x="3235693" y="2002056"/>
                  <a:pt x="2800952" y="2310064"/>
                </a:cubicBezTo>
                <a:cubicBezTo>
                  <a:pt x="2366211" y="2618073"/>
                  <a:pt x="948089" y="2568342"/>
                  <a:pt x="481264" y="2502569"/>
                </a:cubicBezTo>
                <a:cubicBezTo>
                  <a:pt x="14439" y="2436796"/>
                  <a:pt x="7219" y="2176112"/>
                  <a:pt x="0" y="1915428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73571CFC-5076-4530-8B4A-3806568C121E}"/>
              </a:ext>
            </a:extLst>
          </p:cNvPr>
          <p:cNvSpPr/>
          <p:nvPr/>
        </p:nvSpPr>
        <p:spPr>
          <a:xfrm>
            <a:off x="5178392" y="2242686"/>
            <a:ext cx="2666197" cy="2117558"/>
          </a:xfrm>
          <a:custGeom>
            <a:avLst/>
            <a:gdLst>
              <a:gd name="connsiteX0" fmla="*/ 2666197 w 2666197"/>
              <a:gd name="connsiteY0" fmla="*/ 0 h 2117558"/>
              <a:gd name="connsiteX1" fmla="*/ 1597793 w 2666197"/>
              <a:gd name="connsiteY1" fmla="*/ 433137 h 2117558"/>
              <a:gd name="connsiteX2" fmla="*/ 0 w 2666197"/>
              <a:gd name="connsiteY2" fmla="*/ 2117558 h 2117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66197" h="2117558">
                <a:moveTo>
                  <a:pt x="2666197" y="0"/>
                </a:moveTo>
                <a:cubicBezTo>
                  <a:pt x="2354178" y="40105"/>
                  <a:pt x="2042159" y="80211"/>
                  <a:pt x="1597793" y="433137"/>
                </a:cubicBezTo>
                <a:cubicBezTo>
                  <a:pt x="1153427" y="786063"/>
                  <a:pt x="229402" y="1878531"/>
                  <a:pt x="0" y="2117558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193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7F22485-F6FF-401A-84CB-1AEAD3438B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097" y="5034013"/>
            <a:ext cx="4800903" cy="1823987"/>
          </a:xfrm>
          <a:prstGeom prst="rect">
            <a:avLst/>
          </a:prstGeom>
          <a:effectLst>
            <a:softEdge rad="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标题 1">
                <a:extLst>
                  <a:ext uri="{FF2B5EF4-FFF2-40B4-BE49-F238E27FC236}">
                    <a16:creationId xmlns:a16="http://schemas.microsoft.com/office/drawing/2014/main" id="{719AA21C-B5CD-4F91-BBF1-8B9E1ECDFE2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GB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𝒗</m:t>
                          </m:r>
                        </m:sub>
                      </m:sSub>
                      <m:r>
                        <a:rPr lang="en-GB" altLang="zh-CN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↔</m:t>
                      </m:r>
                      <m:r>
                        <a:rPr lang="en-GB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𝐃𝐞𝐧𝐬𝐢𝐭𝐲</m:t>
                      </m:r>
                      <m:r>
                        <a:rPr lang="en-GB" altLang="zh-CN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GB" altLang="zh-CN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en-GB" altLang="zh-CN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标题 1">
                <a:extLst>
                  <a:ext uri="{FF2B5EF4-FFF2-40B4-BE49-F238E27FC236}">
                    <a16:creationId xmlns:a16="http://schemas.microsoft.com/office/drawing/2014/main" id="{719AA21C-B5CD-4F91-BBF1-8B9E1ECDFE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26305C-4C45-47AA-BBF5-9528B6AB2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Calculating passengers’ speed with the crowd density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crowd density defined in our model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reason for taking 4 as the visibility range</a:t>
            </a:r>
          </a:p>
          <a:p>
            <a:pPr marL="1200150" lvl="2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 smtClean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Not too small nor too large – realistic</a:t>
            </a: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200150" lvl="2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 smtClean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Avoids 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unnecessary complexity</a:t>
            </a:r>
            <a:r>
              <a:rPr lang="en-US" altLang="zh-CN" sz="1800" dirty="0" smtClean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pPr marL="800100"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 err="1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Greenshields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speed-density linear model (Ref. 3 in the essay) (</a:t>
            </a:r>
            <a:r>
              <a:rPr lang="zh-CN" altLang="en-US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𝑣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_0=1, or 0.8 m/s in reality is the maximum speed of a passenger)</a:t>
            </a:r>
          </a:p>
          <a:p>
            <a:pPr marL="1200150" lvl="2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6373435"/>
              </p:ext>
            </p:extLst>
          </p:nvPr>
        </p:nvGraphicFramePr>
        <p:xfrm>
          <a:off x="6095996" y="4044439"/>
          <a:ext cx="5268319" cy="36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AxMath" r:id="rId6" imgW="3052440" imgH="213840" progId="Equation.AxMath">
                  <p:embed/>
                </p:oleObj>
              </mc:Choice>
              <mc:Fallback>
                <p:oleObj name="AxMath" r:id="rId6" imgW="3052440" imgH="213840" progId="Equation.AxMath">
                  <p:embed/>
                  <p:pic>
                    <p:nvPicPr>
                      <p:cNvPr id="25" name="对象 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95996" y="4044439"/>
                        <a:ext cx="5268319" cy="369850"/>
                      </a:xfrm>
                      <a:prstGeom prst="rect">
                        <a:avLst/>
                      </a:prstGeom>
                      <a:ln w="28575">
                        <a:solidFill>
                          <a:srgbClr val="13009C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B584CC44-58AA-4394-9CB4-E81E839BB3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884746"/>
              </p:ext>
            </p:extLst>
          </p:nvPr>
        </p:nvGraphicFramePr>
        <p:xfrm>
          <a:off x="2786059" y="3032831"/>
          <a:ext cx="6619875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" name="AxMath" r:id="rId8" imgW="4313520" imgH="380880" progId="Equation.AxMath">
                  <p:embed/>
                </p:oleObj>
              </mc:Choice>
              <mc:Fallback>
                <p:oleObj name="AxMath" r:id="rId8" imgW="4313520" imgH="38088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B584CC44-58AA-4394-9CB4-E81E839BB3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786059" y="3032831"/>
                        <a:ext cx="6619875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任意多边形 19">
            <a:hlinkClick r:id="rId10" action="ppaction://hlinksldjump"/>
            <a:extLst>
              <a:ext uri="{FF2B5EF4-FFF2-40B4-BE49-F238E27FC236}">
                <a16:creationId xmlns:a16="http://schemas.microsoft.com/office/drawing/2014/main" id="{F5360EBE-2D76-4228-8299-591856643FE0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B612C5F-D1E2-42EC-A436-96010DCBE2A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DEF17AB-6C20-4A2F-A03D-69FAA7A257CF}"/>
              </a:ext>
            </a:extLst>
          </p:cNvPr>
          <p:cNvSpPr/>
          <p:nvPr/>
        </p:nvSpPr>
        <p:spPr>
          <a:xfrm>
            <a:off x="10231655" y="5034013"/>
            <a:ext cx="808522" cy="1309035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矩形 3"/>
          <p:cNvSpPr/>
          <p:nvPr/>
        </p:nvSpPr>
        <p:spPr>
          <a:xfrm>
            <a:off x="7285350" y="5067681"/>
            <a:ext cx="2026920" cy="1662811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9558271"/>
              </p:ext>
            </p:extLst>
          </p:nvPr>
        </p:nvGraphicFramePr>
        <p:xfrm>
          <a:off x="1759945" y="5443936"/>
          <a:ext cx="6976413" cy="1225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2" name="AxMath" r:id="rId11" imgW="4402440" imgH="774360" progId="Equation.AxMath">
                  <p:embed/>
                </p:oleObj>
              </mc:Choice>
              <mc:Fallback>
                <p:oleObj name="AxMath" r:id="rId11" imgW="4402440" imgH="774360" progId="Equation.AxMath">
                  <p:embed/>
                  <p:pic>
                    <p:nvPicPr>
                      <p:cNvPr id="26" name="对象 2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759945" y="5443936"/>
                        <a:ext cx="6976413" cy="12250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895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/>
              <p:cNvSpPr txBox="1"/>
              <p:nvPr/>
            </p:nvSpPr>
            <p:spPr>
              <a:xfrm>
                <a:off x="3871777" y="5879079"/>
                <a:ext cx="5082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sz="2800" i="1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777" y="5879079"/>
                <a:ext cx="50822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3599205" y="5421741"/>
                <a:ext cx="10761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1E018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 smtClean="0">
                              <a:solidFill>
                                <a:srgbClr val="1E018A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1E018A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i="1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205" y="5421741"/>
                <a:ext cx="107610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9038094" y="5837390"/>
                <a:ext cx="1976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12008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>
                  <a:solidFill>
                    <a:srgbClr val="12008A"/>
                  </a:solidFill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94" y="5837390"/>
                <a:ext cx="197612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矩形 78"/>
          <p:cNvSpPr/>
          <p:nvPr/>
        </p:nvSpPr>
        <p:spPr>
          <a:xfrm>
            <a:off x="10083277" y="3847077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C16D14F2-1C2F-42D9-AC1F-CCC0168CA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Passenger Demo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64397CDF-ADF8-4F53-9776-1D3F9B212401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97AE069-593E-4CCA-8065-BD0E723F7CC0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2781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07137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61493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15849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370205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24561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78917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533273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 rot="5400000">
            <a:off x="10287040" y="2735115"/>
            <a:ext cx="0" cy="2621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5400000">
            <a:off x="10287040" y="5875571"/>
            <a:ext cx="0" cy="2621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10290088" y="2857543"/>
            <a:ext cx="0" cy="314909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等腰三角形 22"/>
          <p:cNvSpPr/>
          <p:nvPr/>
        </p:nvSpPr>
        <p:spPr>
          <a:xfrm rot="16200000">
            <a:off x="10317179" y="5848167"/>
            <a:ext cx="210312" cy="304466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0292962" y="3773498"/>
            <a:ext cx="256206" cy="523240"/>
          </a:xfrm>
          <a:prstGeom prst="rect">
            <a:avLst/>
          </a:prstGeom>
          <a:solidFill>
            <a:srgbClr val="92D05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10067838" y="3965806"/>
            <a:ext cx="1277620" cy="0"/>
          </a:xfrm>
          <a:prstGeom prst="line">
            <a:avLst/>
          </a:prstGeom>
          <a:ln w="28575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11327679" y="3768956"/>
                <a:ext cx="199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7679" y="3768956"/>
                <a:ext cx="199390" cy="369332"/>
              </a:xfrm>
              <a:prstGeom prst="rect">
                <a:avLst/>
              </a:prstGeom>
              <a:blipFill>
                <a:blip r:embed="rId7"/>
                <a:stretch>
                  <a:fillRect r="-30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/>
          <p:cNvSpPr txBox="1"/>
          <p:nvPr/>
        </p:nvSpPr>
        <p:spPr>
          <a:xfrm>
            <a:off x="9028714" y="2681513"/>
            <a:ext cx="1976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2008A"/>
                </a:solidFill>
              </a:rPr>
              <a:t>Total time</a:t>
            </a:r>
            <a:endParaRPr lang="zh-CN" altLang="en-US" dirty="0">
              <a:solidFill>
                <a:srgbClr val="12008A"/>
              </a:solidFill>
            </a:endParaRPr>
          </a:p>
        </p:txBody>
      </p:sp>
      <p:sp>
        <p:nvSpPr>
          <p:cNvPr id="25" name="右大括号 24"/>
          <p:cNvSpPr/>
          <p:nvPr/>
        </p:nvSpPr>
        <p:spPr>
          <a:xfrm rot="5400000">
            <a:off x="4427224" y="2696007"/>
            <a:ext cx="180340" cy="52933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3890014" y="3138350"/>
                <a:ext cx="2341880" cy="646331"/>
              </a:xfrm>
              <a:prstGeom prst="rect">
                <a:avLst/>
              </a:prstGeom>
              <a:noFill/>
              <a:ln w="28575">
                <a:solidFill>
                  <a:srgbClr val="12008A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occurs in cell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altLang="zh-CN" dirty="0"/>
                  <a:t>, then we take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014" y="3138350"/>
                <a:ext cx="2341880" cy="646331"/>
              </a:xfrm>
              <a:prstGeom prst="rect">
                <a:avLst/>
              </a:prstGeom>
              <a:blipFill>
                <a:blip r:embed="rId8"/>
                <a:stretch>
                  <a:fillRect l="-1542" t="-3604" b="-10811"/>
                </a:stretch>
              </a:blipFill>
              <a:ln w="28575">
                <a:solidFill>
                  <a:srgbClr val="12008A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/>
          <p:cNvSpPr/>
          <p:nvPr/>
        </p:nvSpPr>
        <p:spPr>
          <a:xfrm>
            <a:off x="587629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641985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6963414" y="2326945"/>
            <a:ext cx="543560" cy="543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740517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62" name="矩形 61"/>
          <p:cNvSpPr/>
          <p:nvPr/>
        </p:nvSpPr>
        <p:spPr>
          <a:xfrm>
            <a:off x="1674793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3" name="矩形 62"/>
          <p:cNvSpPr/>
          <p:nvPr/>
        </p:nvSpPr>
        <p:spPr>
          <a:xfrm>
            <a:off x="2609069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4" name="矩形 63"/>
          <p:cNvSpPr/>
          <p:nvPr/>
        </p:nvSpPr>
        <p:spPr>
          <a:xfrm>
            <a:off x="3543345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65" name="矩形 64"/>
          <p:cNvSpPr/>
          <p:nvPr/>
        </p:nvSpPr>
        <p:spPr>
          <a:xfrm>
            <a:off x="4477621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66" name="矩形 65"/>
          <p:cNvSpPr/>
          <p:nvPr/>
        </p:nvSpPr>
        <p:spPr>
          <a:xfrm>
            <a:off x="5411897" y="3847078"/>
            <a:ext cx="934276" cy="934276"/>
          </a:xfrm>
          <a:prstGeom prst="rect">
            <a:avLst/>
          </a:prstGeom>
          <a:solidFill>
            <a:srgbClr val="8E70FB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67" name="矩形 66"/>
          <p:cNvSpPr/>
          <p:nvPr/>
        </p:nvSpPr>
        <p:spPr>
          <a:xfrm>
            <a:off x="6346173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68" name="矩形 67"/>
          <p:cNvSpPr/>
          <p:nvPr/>
        </p:nvSpPr>
        <p:spPr>
          <a:xfrm>
            <a:off x="7280449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77" name="矩形 76"/>
          <p:cNvSpPr/>
          <p:nvPr/>
        </p:nvSpPr>
        <p:spPr>
          <a:xfrm>
            <a:off x="8214725" y="3847078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78" name="矩形 77"/>
          <p:cNvSpPr/>
          <p:nvPr/>
        </p:nvSpPr>
        <p:spPr>
          <a:xfrm>
            <a:off x="9149001" y="3847077"/>
            <a:ext cx="934276" cy="934276"/>
          </a:xfrm>
          <a:prstGeom prst="rect">
            <a:avLst/>
          </a:prstGeom>
          <a:solidFill>
            <a:srgbClr val="F0EBFF"/>
          </a:solidFill>
          <a:ln>
            <a:solidFill>
              <a:srgbClr val="2C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10</a:t>
            </a:r>
            <a:endParaRPr lang="zh-CN" altLang="en-US" dirty="0"/>
          </a:p>
        </p:txBody>
      </p:sp>
      <p:grpSp>
        <p:nvGrpSpPr>
          <p:cNvPr id="96" name="组合 95"/>
          <p:cNvGrpSpPr/>
          <p:nvPr/>
        </p:nvGrpSpPr>
        <p:grpSpPr>
          <a:xfrm>
            <a:off x="5566224" y="4160895"/>
            <a:ext cx="665670" cy="376390"/>
            <a:chOff x="6093126" y="5461000"/>
            <a:chExt cx="665670" cy="376390"/>
          </a:xfrm>
        </p:grpSpPr>
        <p:cxnSp>
          <p:nvCxnSpPr>
            <p:cNvPr id="84" name="直接连接符 83"/>
            <p:cNvCxnSpPr/>
            <p:nvPr/>
          </p:nvCxnSpPr>
          <p:spPr>
            <a:xfrm flipH="1">
              <a:off x="6093126" y="5461000"/>
              <a:ext cx="665670" cy="170084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>
              <a:off x="6095999" y="5631084"/>
              <a:ext cx="662797" cy="206306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椭圆 87"/>
            <p:cNvSpPr/>
            <p:nvPr/>
          </p:nvSpPr>
          <p:spPr>
            <a:xfrm>
              <a:off x="6340995" y="5557741"/>
              <a:ext cx="45719" cy="154305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0" name="直接连接符 89"/>
            <p:cNvCxnSpPr/>
            <p:nvPr/>
          </p:nvCxnSpPr>
          <p:spPr>
            <a:xfrm>
              <a:off x="6299200" y="5496560"/>
              <a:ext cx="22860" cy="49482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6358774" y="5483860"/>
              <a:ext cx="5080" cy="4826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394968" y="5491090"/>
              <a:ext cx="24886" cy="4826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8" name="图片 9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647" y="3446737"/>
            <a:ext cx="809023" cy="1176761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191" y="3439745"/>
            <a:ext cx="809023" cy="1176761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951" y="3439745"/>
            <a:ext cx="809023" cy="1176761"/>
          </a:xfrm>
          <a:prstGeom prst="rect">
            <a:avLst/>
          </a:prstGeom>
        </p:spPr>
      </p:pic>
      <p:pic>
        <p:nvPicPr>
          <p:cNvPr id="101" name="图片 10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429" y="3446737"/>
            <a:ext cx="809023" cy="1176761"/>
          </a:xfrm>
          <a:prstGeom prst="rect">
            <a:avLst/>
          </a:prstGeom>
        </p:spPr>
      </p:pic>
      <p:cxnSp>
        <p:nvCxnSpPr>
          <p:cNvPr id="104" name="直接连接符 103"/>
          <p:cNvCxnSpPr/>
          <p:nvPr/>
        </p:nvCxnSpPr>
        <p:spPr>
          <a:xfrm>
            <a:off x="4894675" y="5944961"/>
            <a:ext cx="33411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/>
              <p:cNvSpPr txBox="1"/>
              <p:nvPr/>
            </p:nvSpPr>
            <p:spPr>
              <a:xfrm>
                <a:off x="4830028" y="5879079"/>
                <a:ext cx="5082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sz="2800" i="1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105" name="文本框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28" y="5879079"/>
                <a:ext cx="50822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等腰三角形 51"/>
          <p:cNvSpPr/>
          <p:nvPr/>
        </p:nvSpPr>
        <p:spPr>
          <a:xfrm>
            <a:off x="1102499" y="4781353"/>
            <a:ext cx="210312" cy="304466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827712" y="5452621"/>
                <a:ext cx="4991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712" y="5452621"/>
                <a:ext cx="49910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直接连接符 57"/>
          <p:cNvCxnSpPr/>
          <p:nvPr/>
        </p:nvCxnSpPr>
        <p:spPr>
          <a:xfrm>
            <a:off x="3662104" y="5944961"/>
            <a:ext cx="83898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4486746" y="5667337"/>
                <a:ext cx="4091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2800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6746" y="5667337"/>
                <a:ext cx="40911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文本框 70"/>
          <p:cNvSpPr txBox="1"/>
          <p:nvPr/>
        </p:nvSpPr>
        <p:spPr>
          <a:xfrm>
            <a:off x="4901142" y="5450557"/>
            <a:ext cx="499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B050"/>
                </a:solidFill>
              </a:rPr>
              <a:t>2</a:t>
            </a:r>
            <a:endParaRPr lang="zh-CN" altLang="en-US" sz="2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/>
              <p:cNvSpPr txBox="1"/>
              <p:nvPr/>
            </p:nvSpPr>
            <p:spPr>
              <a:xfrm>
                <a:off x="5190500" y="5662299"/>
                <a:ext cx="4091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2800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72" name="文本框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500" y="5662299"/>
                <a:ext cx="40911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5472360" y="5656327"/>
                <a:ext cx="29821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0.5=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Density</m:t>
                      </m:r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solidFill>
                            <a:srgbClr val="1E018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>
                  <a:solidFill>
                    <a:srgbClr val="1E018A"/>
                  </a:solidFill>
                </a:endParaRPr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360" y="5656327"/>
                <a:ext cx="298210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/>
              <p:cNvSpPr txBox="1"/>
              <p:nvPr/>
            </p:nvSpPr>
            <p:spPr>
              <a:xfrm>
                <a:off x="5288322" y="5091301"/>
                <a:ext cx="6634480" cy="13332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altLang="zh-CN" sz="28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Density</m:t>
                          </m:r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0.8⋅</m:t>
                              </m:r>
                              <m:sSub>
                                <m:sSubPr>
                                  <m:ctrlPr>
                                    <a:rPr lang="en-US" altLang="zh-CN" sz="28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1−0.5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zh-CN" altLang="en-US" sz="28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5" name="文本框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322" y="5091301"/>
                <a:ext cx="6634480" cy="133325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/>
              <p:cNvSpPr txBox="1"/>
              <p:nvPr/>
            </p:nvSpPr>
            <p:spPr>
              <a:xfrm>
                <a:off x="2342029" y="2438769"/>
                <a:ext cx="750794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rgbClr val="FF0000"/>
                    </a:solidFill>
                  </a:rPr>
                  <a:t>So now we’ve updated the velocity of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by looking only at previous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</a:rPr>
                  <a:t>!</a:t>
                </a:r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6" name="文本框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029" y="2438769"/>
                <a:ext cx="7507942" cy="400110"/>
              </a:xfrm>
              <a:prstGeom prst="rect">
                <a:avLst/>
              </a:prstGeom>
              <a:blipFill>
                <a:blip r:embed="rId16"/>
                <a:stretch>
                  <a:fillRect l="-812" t="-7576" r="-325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" name="图片 10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191" y="3438033"/>
            <a:ext cx="809023" cy="117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50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11022E-16 L -0.00039 -0.04838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4838 L -0.00039 -0.10949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10949 L 2.29167E-6 -0.15972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15972 L 2.29167E-6 -0.21644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21644 L 2.29167E-6 -0.25093 " pathEditMode="relative" rAng="0" ptsTypes="AA">
                                      <p:cBhvr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25093 L 2.29167E-6 -0.325 " pathEditMode="relative" rAng="0" ptsTypes="AA">
                                      <p:cBhvr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24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325 L 2.29167E-6 -0.41389 " pathEditMode="relative" rAng="0" ptsTypes="AA">
                                      <p:cBhvr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500"/>
                            </p:stCondLst>
                            <p:childTnLst>
                              <p:par>
                                <p:cTn id="99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42" presetClass="path" presetSubtype="0" accel="50000" decel="5000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41389 L 2.29167E-6 -0.45833 " pathEditMode="relative" rAng="0" ptsTypes="AA">
                                      <p:cBhvr>
                                        <p:cTn id="1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22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00"/>
                            </p:stCondLst>
                            <p:childTnLst>
                              <p:par>
                                <p:cTn id="109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17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0"/>
                            </p:stCondLst>
                            <p:childTnLst>
                              <p:par>
                                <p:cTn id="125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500"/>
                            </p:stCondLst>
                            <p:childTnLst>
                              <p:par>
                                <p:cTn id="131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4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4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4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4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6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6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4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grpId="8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7600"/>
                            </p:stCondLst>
                            <p:childTnLst>
                              <p:par>
                                <p:cTn id="2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7700"/>
                            </p:stCondLst>
                            <p:childTnLst>
                              <p:par>
                                <p:cTn id="2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7800"/>
                            </p:stCondLst>
                            <p:childTnLst>
                              <p:par>
                                <p:cTn id="2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7900"/>
                            </p:stCondLst>
                            <p:childTnLst>
                              <p:par>
                                <p:cTn id="2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8000"/>
                            </p:stCondLst>
                            <p:childTnLst>
                              <p:par>
                                <p:cTn id="2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8100"/>
                            </p:stCondLst>
                            <p:childTnLst>
                              <p:par>
                                <p:cTn id="2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1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8200"/>
                            </p:stCondLst>
                            <p:childTnLst>
                              <p:par>
                                <p:cTn id="2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8300"/>
                            </p:stCondLst>
                            <p:childTnLst>
                              <p:par>
                                <p:cTn id="2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8400"/>
                            </p:stCondLst>
                            <p:childTnLst>
                              <p:par>
                                <p:cTn id="2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1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8500"/>
                            </p:stCondLst>
                            <p:childTnLst>
                              <p:par>
                                <p:cTn id="2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1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7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7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8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8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9" dur="1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E6FF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0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9000"/>
                            </p:stCondLst>
                            <p:childTnLst>
                              <p:par>
                                <p:cTn id="3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9500"/>
                            </p:stCondLst>
                            <p:childTnLst>
                              <p:par>
                                <p:cTn id="34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59259E-6 L 0.7651 0.00348 " pathEditMode="relative" rAng="0" ptsTypes="AA">
                                      <p:cBhvr>
                                        <p:cTn id="34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346" y="139"/>
                                    </p:animMotion>
                                  </p:childTnLst>
                                </p:cTn>
                              </p:par>
                              <p:par>
                                <p:cTn id="343" presetID="2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4" dur="500" tmFilter="0, 0; .2, .5; .8, .5; 1, 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5" dur="250" autoRev="1" fill="hold"/>
                                        <p:tgtEl>
                                          <p:spTgt spid="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6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" presetClass="exit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26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1" dur="500" tmFilter="0, 0; .2, .5; .8, .5; 1, 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2" dur="250" autoRev="1" fill="hold"/>
                                        <p:tgtEl>
                                          <p:spTgt spid="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3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10700"/>
                            </p:stCondLst>
                            <p:childTnLst>
                              <p:par>
                                <p:cTn id="3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11200"/>
                            </p:stCondLst>
                            <p:childTnLst>
                              <p:par>
                                <p:cTn id="3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11700"/>
                            </p:stCondLst>
                            <p:childTnLst>
                              <p:par>
                                <p:cTn id="364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7 L -0.25 -3.7037E-7 " pathEditMode="relative" rAng="0" ptsTypes="AA">
                                      <p:cBhvr>
                                        <p:cTn id="36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6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7037E-6 L -0.25 -3.7037E-6 " pathEditMode="relative" rAng="0" ptsTypes="AA">
                                      <p:cBhvr>
                                        <p:cTn id="36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6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85185E-6 L -0.25 1.85185E-6 " pathEditMode="relative" rAng="0" ptsTypes="AA">
                                      <p:cBhvr>
                                        <p:cTn id="369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7 L -0.25 -3.7037E-7 " pathEditMode="relative" rAng="0" ptsTypes="AA">
                                      <p:cBhvr>
                                        <p:cTn id="37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85185E-6 L -0.25 1.85185E-6 " pathEditMode="relative" rAng="0" ptsTypes="AA">
                                      <p:cBhvr>
                                        <p:cTn id="37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33333E-6 L -0.25 -3.33333E-6 " pathEditMode="relative" rAng="0" ptsTypes="AA">
                                      <p:cBhvr>
                                        <p:cTn id="37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6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-0.25 -1.85185E-6 " pathEditMode="relative" rAng="0" ptsTypes="AA">
                                      <p:cBhvr>
                                        <p:cTn id="37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7 L -0.25 -3.7037E-7 " pathEditMode="relative" rAng="0" ptsTypes="AA">
                                      <p:cBhvr>
                                        <p:cTn id="37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8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59259E-6 L -0.25 2.59259E-6 " pathEditMode="relative" rAng="0" ptsTypes="AA">
                                      <p:cBhvr>
                                        <p:cTn id="38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8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L -0.25 -2.96296E-6 " pathEditMode="relative" rAng="0" ptsTypes="AA">
                                      <p:cBhvr>
                                        <p:cTn id="38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12700"/>
                            </p:stCondLst>
                            <p:childTnLst>
                              <p:par>
                                <p:cTn id="3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13200"/>
                            </p:stCondLst>
                            <p:childTnLst>
                              <p:par>
                                <p:cTn id="3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13700"/>
                            </p:stCondLst>
                            <p:childTnLst>
                              <p:par>
                                <p:cTn id="39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59" grpId="1"/>
      <p:bldP spid="60" grpId="0"/>
      <p:bldP spid="60" grpId="1"/>
      <p:bldP spid="27" grpId="0"/>
      <p:bldP spid="79" grpId="0" animBg="1"/>
      <p:bldP spid="2" grpId="0" animBg="1"/>
      <p:bldP spid="2" grpId="1" animBg="1"/>
      <p:bldP spid="2" grpId="2" animBg="1"/>
      <p:bldP spid="2" grpId="3" animBg="1"/>
      <p:bldP spid="8" grpId="0" animBg="1"/>
      <p:bldP spid="8" grpId="1" animBg="1"/>
      <p:bldP spid="8" grpId="2" animBg="1"/>
      <p:bldP spid="8" grpId="3" animBg="1"/>
      <p:bldP spid="9" grpId="0" animBg="1"/>
      <p:bldP spid="9" grpId="1" animBg="1"/>
      <p:bldP spid="9" grpId="2" animBg="1"/>
      <p:bldP spid="9" grpId="3" animBg="1"/>
      <p:bldP spid="12" grpId="0" animBg="1"/>
      <p:bldP spid="12" grpId="1" animBg="1"/>
      <p:bldP spid="12" grpId="2" animBg="1"/>
      <p:bldP spid="12" grpId="3" animBg="1"/>
      <p:bldP spid="13" grpId="0" animBg="1"/>
      <p:bldP spid="13" grpId="1" animBg="1"/>
      <p:bldP spid="13" grpId="2" animBg="1"/>
      <p:bldP spid="13" grpId="3" animBg="1"/>
      <p:bldP spid="15" grpId="0" animBg="1"/>
      <p:bldP spid="15" grpId="1" animBg="1"/>
      <p:bldP spid="15" grpId="2" animBg="1"/>
      <p:bldP spid="15" grpId="3" animBg="1"/>
      <p:bldP spid="15" grpId="4" animBg="1"/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7" grpId="2" animBg="1"/>
      <p:bldP spid="17" grpId="3" animBg="1"/>
      <p:bldP spid="23" grpId="0" animBg="1"/>
      <p:bldP spid="23" grpId="1" animBg="1"/>
      <p:bldP spid="23" grpId="2" animBg="1"/>
      <p:bldP spid="23" grpId="3" animBg="1"/>
      <p:bldP spid="23" grpId="4" animBg="1"/>
      <p:bldP spid="23" grpId="5" animBg="1"/>
      <p:bldP spid="23" grpId="6" animBg="1"/>
      <p:bldP spid="23" grpId="7" animBg="1"/>
      <p:bldP spid="23" grpId="8" animBg="1"/>
      <p:bldP spid="4" grpId="0" animBg="1"/>
      <p:bldP spid="4" grpId="1" animBg="1"/>
      <p:bldP spid="22" grpId="0"/>
      <p:bldP spid="22" grpId="1"/>
      <p:bldP spid="24" grpId="0"/>
      <p:bldP spid="25" grpId="0" animBg="1"/>
      <p:bldP spid="25" grpId="1" animBg="1"/>
      <p:bldP spid="26" grpId="0" animBg="1"/>
      <p:bldP spid="26" grpId="1" animBg="1"/>
      <p:bldP spid="28" grpId="0" animBg="1"/>
      <p:bldP spid="28" grpId="1" animBg="1"/>
      <p:bldP spid="28" grpId="2" animBg="1"/>
      <p:bldP spid="28" grpId="3" animBg="1"/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0" grpId="2" animBg="1"/>
      <p:bldP spid="30" grpId="3" animBg="1"/>
      <p:bldP spid="50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77" grpId="0" animBg="1"/>
      <p:bldP spid="77" grpId="1" animBg="1"/>
      <p:bldP spid="78" grpId="0" animBg="1"/>
      <p:bldP spid="78" grpId="1" animBg="1"/>
      <p:bldP spid="105" grpId="0"/>
      <p:bldP spid="105" grpId="1"/>
      <p:bldP spid="52" grpId="0" animBg="1"/>
      <p:bldP spid="52" grpId="1" animBg="1"/>
      <p:bldP spid="3" grpId="0"/>
      <p:bldP spid="3" grpId="1"/>
      <p:bldP spid="3" grpId="2"/>
      <p:bldP spid="21" grpId="0"/>
      <p:bldP spid="21" grpId="1"/>
      <p:bldP spid="71" grpId="0"/>
      <p:bldP spid="71" grpId="1"/>
      <p:bldP spid="72" grpId="0"/>
      <p:bldP spid="72" grpId="1"/>
      <p:bldP spid="31" grpId="0"/>
      <p:bldP spid="31" grpId="1"/>
      <p:bldP spid="75" grpId="0"/>
      <p:bldP spid="7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28216962-66B4-48D4-96C1-ABAF59F2A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Overall Recursion Formula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CC9AB6-AF2B-4C5E-959A-8C807C6F7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overall recursion formula we get</a:t>
            </a:r>
          </a:p>
          <a:p>
            <a:pPr marL="742950" lvl="1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According to the inverse proportional relationship between real-life velocity and the velocity in our model, we’ll get a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linear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model. (This quality will be verified later in the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 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part)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We did some algebraic simplifications by abstracting the variables into the form of linear combinations, and the final recursive result of the velocity can be written as below.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Although the mathematical simplifications might seem trivial, but this equation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provides </a:t>
            </a:r>
            <a:r>
              <a:rPr lang="en-US" altLang="zh-CN" sz="1800" b="1" cap="small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Fundamental Bedrock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for all the analyses &amp; optimization afterwards.</a:t>
            </a: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7951223"/>
              </p:ext>
            </p:extLst>
          </p:nvPr>
        </p:nvGraphicFramePr>
        <p:xfrm>
          <a:off x="2548202" y="4900131"/>
          <a:ext cx="7095596" cy="177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6" name="AxMath" r:id="rId4" imgW="4208040" imgH="1055880" progId="Equation.AxMath">
                  <p:embed/>
                </p:oleObj>
              </mc:Choice>
              <mc:Fallback>
                <p:oleObj name="AxMath" r:id="rId4" imgW="4208040" imgH="105588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8202" y="4900131"/>
                        <a:ext cx="7095596" cy="177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0071CC0D-2EDC-4661-9102-C328C7087CA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2190EF-8E66-4192-827C-CFCA64A9191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477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D482B985-BE09-4B92-8069-42160FF6B4D6}"/>
              </a:ext>
            </a:extLst>
          </p:cNvPr>
          <p:cNvGrpSpPr/>
          <p:nvPr/>
        </p:nvGrpSpPr>
        <p:grpSpPr>
          <a:xfrm>
            <a:off x="7669271" y="4753704"/>
            <a:ext cx="4434862" cy="2019663"/>
            <a:chOff x="5407719" y="4252044"/>
            <a:chExt cx="5460047" cy="2583496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CB965107-1273-46EB-949F-9321FD7BAB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83" b="16564"/>
            <a:stretch/>
          </p:blipFill>
          <p:spPr>
            <a:xfrm>
              <a:off x="5407719" y="4252044"/>
              <a:ext cx="5460047" cy="2383977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18F3917-FF6E-4AE3-BACF-F140DF8E98A2}"/>
                </a:ext>
              </a:extLst>
            </p:cNvPr>
            <p:cNvSpPr txBox="1"/>
            <p:nvPr/>
          </p:nvSpPr>
          <p:spPr>
            <a:xfrm>
              <a:off x="7103580" y="6441840"/>
              <a:ext cx="2068324" cy="393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b="1" dirty="0">
                  <a:solidFill>
                    <a:schemeClr val="accent1"/>
                  </a:solidFill>
                </a:rPr>
                <a:t>Fig. Offering a Seat</a:t>
              </a:r>
              <a:endParaRPr lang="zh-CN" altLang="en-US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4" name="标题 3">
            <a:extLst>
              <a:ext uri="{FF2B5EF4-FFF2-40B4-BE49-F238E27FC236}">
                <a16:creationId xmlns:a16="http://schemas.microsoft.com/office/drawing/2014/main" id="{99F09506-741B-43A0-97D4-2C03C6AF2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Congestion: Analysis of States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ED75F60C-BDF7-4FC3-BEE2-1D17912871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Stowing luggage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S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towing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ime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altLang="zh-CN" sz="1800" b="0" i="1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Getting seated and offering seats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time that a passenger needs to offer his seat is proportional to the number of cells separating his seat and the aisle</a:t>
                </a: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take the longest time to offer a seat among the row</a:t>
                </a:r>
              </a:p>
              <a:p>
                <a:pPr lvl="1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time to offer seats can be calculated once given the original queue.</a:t>
                </a:r>
              </a:p>
              <a:p>
                <a:pPr lvl="2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Reason – </a:t>
                </a: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preservation of sequence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in the queue.</a:t>
                </a:r>
                <a:endParaRPr lang="en-US" altLang="zh-CN" sz="1800" b="1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zh-CN" altLang="en-US" sz="1800" dirty="0">
                  <a:latin typeface="+mn-lt"/>
                </a:endParaRPr>
              </a:p>
              <a:p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ED75F60C-BDF7-4FC3-BEE2-1D17912871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914CEA09-BAE1-45E1-AB13-5D81A3F47F5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16AF31-334B-4976-B141-9A83E099F3A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BB9723A-2CB0-4C51-BB5F-BD74DB8E09A9}"/>
              </a:ext>
            </a:extLst>
          </p:cNvPr>
          <p:cNvGrpSpPr/>
          <p:nvPr/>
        </p:nvGrpSpPr>
        <p:grpSpPr>
          <a:xfrm>
            <a:off x="3253370" y="2186143"/>
            <a:ext cx="4594557" cy="1214104"/>
            <a:chOff x="2730855" y="3059668"/>
            <a:chExt cx="4594557" cy="1214104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A163E5B-5C09-4170-BB7A-12DF42B5E98D}"/>
                </a:ext>
              </a:extLst>
            </p:cNvPr>
            <p:cNvSpPr/>
            <p:nvPr/>
          </p:nvSpPr>
          <p:spPr>
            <a:xfrm>
              <a:off x="3468885" y="3573379"/>
              <a:ext cx="252663" cy="324853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273064C9-5D17-443F-8D6A-7D36B2078864}"/>
                </a:ext>
              </a:extLst>
            </p:cNvPr>
            <p:cNvCxnSpPr>
              <a:cxnSpLocks/>
              <a:stCxn id="2" idx="0"/>
              <a:endCxn id="11" idx="1"/>
            </p:cNvCxnSpPr>
            <p:nvPr/>
          </p:nvCxnSpPr>
          <p:spPr>
            <a:xfrm flipV="1">
              <a:off x="3595217" y="3244334"/>
              <a:ext cx="499311" cy="3290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34BAB93-2DDD-48F1-8BE2-A4DD7FB44B0A}"/>
                </a:ext>
              </a:extLst>
            </p:cNvPr>
            <p:cNvSpPr txBox="1"/>
            <p:nvPr/>
          </p:nvSpPr>
          <p:spPr>
            <a:xfrm>
              <a:off x="4094528" y="3059668"/>
              <a:ext cx="3230884" cy="369332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none" rtlCol="0">
              <a:spAutoFit/>
            </a:bodyPr>
            <a:lstStyle/>
            <a:p>
              <a:r>
                <a:rPr lang="en-GB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Standard Luggage Stowing Time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E657EEB-93E5-4EEE-BAC9-23C645191A7E}"/>
                </a:ext>
              </a:extLst>
            </p:cNvPr>
            <p:cNvSpPr/>
            <p:nvPr/>
          </p:nvSpPr>
          <p:spPr>
            <a:xfrm>
              <a:off x="2730855" y="3569372"/>
              <a:ext cx="541605" cy="324853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2EA67E6F-05A9-4D01-844B-D6B474623D52}"/>
                </a:ext>
              </a:extLst>
            </p:cNvPr>
            <p:cNvCxnSpPr>
              <a:cxnSpLocks/>
              <a:stCxn id="12" idx="2"/>
              <a:endCxn id="15" idx="1"/>
            </p:cNvCxnSpPr>
            <p:nvPr/>
          </p:nvCxnSpPr>
          <p:spPr>
            <a:xfrm>
              <a:off x="3001658" y="3894225"/>
              <a:ext cx="1495249" cy="194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B6A7075-D3BC-46C4-9AD6-5B393235BF54}"/>
                </a:ext>
              </a:extLst>
            </p:cNvPr>
            <p:cNvSpPr txBox="1"/>
            <p:nvPr/>
          </p:nvSpPr>
          <p:spPr>
            <a:xfrm>
              <a:off x="4496907" y="3904440"/>
              <a:ext cx="2153154" cy="369332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none" rtlCol="0">
              <a:spAutoFit/>
            </a:bodyPr>
            <a:lstStyle/>
            <a:p>
              <a:r>
                <a:rPr lang="en-GB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Discompliance</a:t>
              </a:r>
              <a:r>
                <a:rPr lang="en-GB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Index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3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3">
            <a:extLst>
              <a:ext uri="{FF2B5EF4-FFF2-40B4-BE49-F238E27FC236}">
                <a16:creationId xmlns:a16="http://schemas.microsoft.com/office/drawing/2014/main" id="{53F6AC99-4485-41A6-8F95-9975730B8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Congestion: State Description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282BAF8A-EA5B-4D73-A23E-3DE33D6E32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</a:t>
                </a:r>
                <a:r>
                  <a:rPr lang="en-US" altLang="zh-CN" b="1" i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state </a:t>
                </a: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parameters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Ξ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to determine passenger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’s state, and we define: 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Therefore,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Ξ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0F007D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interconversion formula</a:t>
                </a:r>
                <a:endParaRPr lang="en-US" altLang="zh-CN" b="1" dirty="0">
                  <a:solidFill>
                    <a:srgbClr val="13009C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recursive calculations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Out of convenience, the magnitudes of subscripts reflect the sequence in the queue</a:t>
                </a:r>
                <a:endParaRPr lang="en-US" altLang="zh-CN" sz="1800" b="1" dirty="0">
                  <a:solidFill>
                    <a:srgbClr val="FF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282BAF8A-EA5B-4D73-A23E-3DE33D6E32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B469E5DF-2464-4928-B863-64C85ACF8E7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C39F9A-E647-4446-8FF4-68013442285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1409908"/>
              </p:ext>
            </p:extLst>
          </p:nvPr>
        </p:nvGraphicFramePr>
        <p:xfrm>
          <a:off x="1802605" y="3183391"/>
          <a:ext cx="8586787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0" name="AxMath" r:id="rId6" imgW="5456520" imgH="393120" progId="Equation.AxMath">
                  <p:embed/>
                </p:oleObj>
              </mc:Choice>
              <mc:Fallback>
                <p:oleObj name="AxMath" r:id="rId6" imgW="5456520" imgH="393120" progId="Equation.AxMath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02605" y="3183391"/>
                        <a:ext cx="8586787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78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F49D4AC3-1AFC-43AA-A904-5C0FC9EC1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Congestion: State Conversion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2B77EBB-AC56-4DE6-BC57-DFB181B75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F007D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interconversion formula</a:t>
            </a:r>
            <a:endParaRPr lang="en-US" altLang="zh-CN" b="1" dirty="0">
              <a:solidFill>
                <a:srgbClr val="13009C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Updating the States: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Below is shown the mechanism, which fits our flow chart as shown in the beginning.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F007D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 panose="02020603050405020304" pitchFamily="18" charset="0"/>
              </a:rPr>
              <a:t>Deleting from the queue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13009C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 panose="02020603050405020304" pitchFamily="18" charset="0"/>
              </a:rPr>
              <a:t>When a passenger reaches his seat, we delete him from the queue to update and continue with the calculations without affecting the previous algorithm.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9418181"/>
              </p:ext>
            </p:extLst>
          </p:nvPr>
        </p:nvGraphicFramePr>
        <p:xfrm>
          <a:off x="3689317" y="2577995"/>
          <a:ext cx="5519119" cy="569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8" name="AxMath" r:id="rId3" imgW="3784680" imgH="390960" progId="Equation.AxMath">
                  <p:embed/>
                </p:oleObj>
              </mc:Choice>
              <mc:Fallback>
                <p:oleObj name="AxMath" r:id="rId3" imgW="3784680" imgH="390960" progId="Equation.AxMath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89317" y="2577995"/>
                        <a:ext cx="5519119" cy="569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7664556"/>
              </p:ext>
            </p:extLst>
          </p:nvPr>
        </p:nvGraphicFramePr>
        <p:xfrm>
          <a:off x="3973369" y="3503209"/>
          <a:ext cx="2392596" cy="1302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9" name="AxMath" r:id="rId5" imgW="1559880" imgH="848520" progId="Equation.AxMath">
                  <p:embed/>
                </p:oleObj>
              </mc:Choice>
              <mc:Fallback>
                <p:oleObj name="AxMath" r:id="rId5" imgW="1559880" imgH="84852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73369" y="3503209"/>
                        <a:ext cx="2392596" cy="1302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75BB7DA7-A4CC-44FC-9F8C-511146314A51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1BF9D4C-246C-4B24-9654-0907956D09F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5C8F01C-BFA0-45CE-B657-471CAAD275C1}"/>
              </a:ext>
            </a:extLst>
          </p:cNvPr>
          <p:cNvSpPr txBox="1"/>
          <p:nvPr/>
        </p:nvSpPr>
        <p:spPr>
          <a:xfrm>
            <a:off x="6881928" y="3969631"/>
            <a:ext cx="4491358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Preserves Linearity. (Matrix Multiplications)</a:t>
            </a:r>
          </a:p>
        </p:txBody>
      </p:sp>
    </p:spTree>
    <p:extLst>
      <p:ext uri="{BB962C8B-B14F-4D97-AF65-F5344CB8AC3E}">
        <p14:creationId xmlns:p14="http://schemas.microsoft.com/office/powerpoint/2010/main" val="54492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3">
            <a:extLst>
              <a:ext uri="{FF2B5EF4-FFF2-40B4-BE49-F238E27FC236}">
                <a16:creationId xmlns:a16="http://schemas.microsoft.com/office/drawing/2014/main" id="{BF74F1FE-7DAD-4E17-BE6B-B29EDC6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Total Time: Concepts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total time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Combine the previously discussed factors, and we get the total time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Introducing several new concepts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time passenger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spends from stowing luggage to getting seated. </a:t>
                </a:r>
                <a:endParaRPr lang="en-US" altLang="zh-CN" sz="1800" b="0" i="1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max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𝜖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GB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time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spends 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to wait others to offer their seats.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stands for the number of time steps that passengers do not need to line in a queue.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time passenger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spends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altLang="zh-CN" sz="1800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cell.</a:t>
                </a:r>
              </a:p>
              <a:p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753270"/>
              </p:ext>
            </p:extLst>
          </p:nvPr>
        </p:nvGraphicFramePr>
        <p:xfrm>
          <a:off x="2292367" y="5444888"/>
          <a:ext cx="7607263" cy="627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8" name="AxMath" r:id="rId5" imgW="4158000" imgH="342360" progId="Equation.AxMath">
                  <p:embed/>
                </p:oleObj>
              </mc:Choice>
              <mc:Fallback>
                <p:oleObj name="AxMath" r:id="rId5" imgW="4158000" imgH="34236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92367" y="5444888"/>
                        <a:ext cx="7607263" cy="6274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DD7942FD-3054-4D0B-A917-49A1AE4CE11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5952CB-708F-4159-90FA-5196A7A49F6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19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694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</a:rPr>
              <a:t>Table of Contents</a:t>
            </a:r>
            <a:endParaRPr lang="zh-CN" altLang="en-US" dirty="0">
              <a:latin typeface="+mj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  <a:cs typeface="Times New Roman" panose="02020603050405020304" pitchFamily="18" charset="0"/>
              </a:rPr>
              <a:t>The Structure of Our Model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</a:rPr>
              <a:t>Analysis of the Problem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</a:rPr>
              <a:t>Optimization and Its Applications (Disembarking)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</a:rPr>
              <a:t>Sensitivity Analysis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</a:rPr>
              <a:t>Extensions of Our Model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+mn-lt"/>
              </a:rPr>
              <a:t>Conclusion &amp; Reflection</a:t>
            </a:r>
            <a:endParaRPr lang="en-US" altLang="zh-CN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59AF6127-F7EF-4273-85C2-E6BCCA2B98F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58C9390-4CB7-4C73-B23C-E4D4AC11674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246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3">
            <a:extLst>
              <a:ext uri="{FF2B5EF4-FFF2-40B4-BE49-F238E27FC236}">
                <a16:creationId xmlns:a16="http://schemas.microsoft.com/office/drawing/2014/main" id="{BF74F1FE-7DAD-4E17-BE6B-B29EDC6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Total Time: Results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total time</a:t>
                </a:r>
                <a:endParaRPr lang="en-US" altLang="zh-CN" b="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Then, we can calculate the total time spent by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And the total time of boarding is:</a:t>
                </a:r>
                <a:endParaRPr lang="en-US" altLang="zh-CN" sz="1800" b="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979064"/>
              </p:ext>
            </p:extLst>
          </p:nvPr>
        </p:nvGraphicFramePr>
        <p:xfrm>
          <a:off x="5095524" y="2957471"/>
          <a:ext cx="2000953" cy="806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6" name="AxMath" r:id="rId5" imgW="1043640" imgH="421920" progId="Equation.AxMath">
                  <p:embed/>
                </p:oleObj>
              </mc:Choice>
              <mc:Fallback>
                <p:oleObj name="AxMath" r:id="rId5" imgW="1043640" imgH="421920" progId="Equation.AxMat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95524" y="2957471"/>
                        <a:ext cx="2000953" cy="806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9380381"/>
              </p:ext>
            </p:extLst>
          </p:nvPr>
        </p:nvGraphicFramePr>
        <p:xfrm>
          <a:off x="5239265" y="4499106"/>
          <a:ext cx="1713471" cy="434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7" name="AxMath" r:id="rId7" imgW="1114200" imgH="282960" progId="Equation.AxMath">
                  <p:embed/>
                </p:oleObj>
              </mc:Choice>
              <mc:Fallback>
                <p:oleObj name="AxMath" r:id="rId7" imgW="1114200" imgH="282960" progId="Equation.AxMath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39265" y="4499106"/>
                        <a:ext cx="1713471" cy="434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任意多边形 19">
            <a:hlinkClick r:id="rId9" action="ppaction://hlinksldjump"/>
            <a:extLst>
              <a:ext uri="{FF2B5EF4-FFF2-40B4-BE49-F238E27FC236}">
                <a16:creationId xmlns:a16="http://schemas.microsoft.com/office/drawing/2014/main" id="{F1F74AE3-89AF-4B88-B95D-93D31D753544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EFDC97D-D9A4-4D9D-BA69-F86E2A9F010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1084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3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Optimization and Its Applications (Disembarking)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077139A6-B06E-4614-9600-ACBD96EA047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250463A-5373-43CA-A56F-DC7A962A60E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445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: Qualitative 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discussion into the deep meanings of </a:t>
                </a:r>
                <a:r>
                  <a:rPr lang="en-US" altLang="zh-CN" b="1" dirty="0" err="1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b="1" dirty="0">
                  <a:solidFill>
                    <a:srgbClr val="13009C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definition of </a:t>
                </a:r>
                <a:r>
                  <a:rPr lang="en-US" altLang="zh-CN" sz="1800" i="1" dirty="0" err="1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sz="1800" i="1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Background (</a:t>
                </a: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qualitative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</a:p>
              <a:p>
                <a:pPr marL="1657350" lvl="3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hope that more aisle cells are occupied (meaning that there are passengers stowing luggage in that cell), thereby enhancing boarding efficiency.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Our definition on </a:t>
                </a:r>
                <a:r>
                  <a:rPr lang="en-US" altLang="zh-CN" sz="1800" dirty="0" err="1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657350" lvl="3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Aisle occupation rate in brief</a:t>
                </a:r>
              </a:p>
              <a:p>
                <a:pPr marL="1657350" lvl="3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Suppose there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cells occupied in total and a total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aisle cells.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375580"/>
              </p:ext>
            </p:extLst>
          </p:nvPr>
        </p:nvGraphicFramePr>
        <p:xfrm>
          <a:off x="4232685" y="5789259"/>
          <a:ext cx="3726630" cy="6215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6" name="AxMath" r:id="rId5" imgW="2198160" imgH="366120" progId="Equation.AxMath">
                  <p:embed/>
                </p:oleObj>
              </mc:Choice>
              <mc:Fallback>
                <p:oleObj name="AxMath" r:id="rId5" imgW="2198160" imgH="366120" progId="Equation.AxMat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32685" y="5789259"/>
                        <a:ext cx="3726630" cy="6215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B74458D7-9E1A-423C-A2D3-4362F99C098D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5525622-EA02-4952-AD13-21CFBBE74B8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829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: Semi-Quantitative Analysis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1A5DC9-2913-4FF9-AB87-02847AEF8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discussion into the deep meanings of </a:t>
            </a:r>
            <a:r>
              <a:rPr lang="en-US" altLang="zh-CN" b="1" dirty="0" err="1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parallelity</a:t>
            </a:r>
            <a:endParaRPr lang="en-US" altLang="zh-CN" b="1" dirty="0">
              <a:solidFill>
                <a:srgbClr val="13009C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Model basis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(semi-quantitative analysis)</a:t>
            </a:r>
            <a:endParaRPr lang="zh-CN" altLang="en-US" sz="1800" dirty="0">
              <a:latin typeface="+mn-lt"/>
            </a:endParaRPr>
          </a:p>
        </p:txBody>
      </p:sp>
      <p:sp>
        <p:nvSpPr>
          <p:cNvPr id="11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59DC9CC3-9A40-41E3-B1AD-0BE0F81127A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8DE0DD-DEE7-4FBF-BA6B-38AA81C4342D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813" y="2969001"/>
            <a:ext cx="8693951" cy="30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6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: Quantitative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1A5DC9-2913-4FF9-AB87-02847AEF8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6745870" cy="3636511"/>
          </a:xfrm>
        </p:spPr>
        <p:txBody>
          <a:bodyPr anchor="t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discussion into the deep meanings of </a:t>
            </a:r>
            <a:r>
              <a:rPr lang="en-US" altLang="zh-CN" b="1" dirty="0" err="1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parallelity</a:t>
            </a:r>
            <a:endParaRPr lang="en-US" altLang="zh-CN" b="1" dirty="0">
              <a:solidFill>
                <a:srgbClr val="13009C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Mathematical deduction (quantitative analysis)</a:t>
            </a:r>
          </a:p>
          <a:p>
            <a:pPr marL="1200150"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Claim 1 (the optimality of all cells being occupied)</a:t>
            </a:r>
          </a:p>
          <a:p>
            <a:pPr marL="1200150" lvl="2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This claim, on the other hand, also justified our model.</a:t>
            </a:r>
          </a:p>
          <a:p>
            <a:pPr marL="1657350" lvl="3" indent="-285750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adjustment method &amp; analysis on idealistic circumstances</a:t>
            </a:r>
          </a:p>
          <a:p>
            <a:pPr marL="1200150"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Claim 2 will appear later in the TETA and Flying Wing part.</a:t>
            </a:r>
          </a:p>
          <a:p>
            <a:endParaRPr lang="zh-CN" altLang="en-US" dirty="0">
              <a:latin typeface="+mn-lt"/>
            </a:endParaRPr>
          </a:p>
        </p:txBody>
      </p:sp>
      <p:pic>
        <p:nvPicPr>
          <p:cNvPr id="5" name="内容占位符 11">
            <a:extLst>
              <a:ext uri="{FF2B5EF4-FFF2-40B4-BE49-F238E27FC236}">
                <a16:creationId xmlns:a16="http://schemas.microsoft.com/office/drawing/2014/main" id="{493C1976-DF83-48BE-84DE-FC1B4ECCE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582" y="3687943"/>
            <a:ext cx="4627418" cy="317005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cxnSp>
        <p:nvCxnSpPr>
          <p:cNvPr id="6" name="直接箭头连接符 5"/>
          <p:cNvCxnSpPr/>
          <p:nvPr/>
        </p:nvCxnSpPr>
        <p:spPr>
          <a:xfrm flipH="1">
            <a:off x="8323118" y="2970241"/>
            <a:ext cx="1256098" cy="1070301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833249" y="2647076"/>
            <a:ext cx="4099031" cy="323165"/>
          </a:xfrm>
          <a:prstGeom prst="rect">
            <a:avLst/>
          </a:prstGeom>
          <a:noFill/>
          <a:ln w="28575">
            <a:solidFill>
              <a:srgbClr val="13009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We’ll not elaborate on the essay-based strict proof.</a:t>
            </a:r>
            <a:endParaRPr lang="zh-CN" altLang="en-US" sz="15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B9D07288-F4A6-44AB-A12E-A6ED2A6F8CC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A4C002-2A77-41E5-9FCB-1BC492D5C1DB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389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3">
            <a:extLst>
              <a:ext uri="{FF2B5EF4-FFF2-40B4-BE49-F238E27FC236}">
                <a16:creationId xmlns:a16="http://schemas.microsoft.com/office/drawing/2014/main" id="{016BC7E1-BEF4-438F-B6B9-EDB6F6E32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+mj-lt"/>
                <a:cs typeface="Times New Roman" panose="02020603050405020304" pitchFamily="18" charset="0"/>
              </a:rPr>
              <a:t>Satisfactory Index</a:t>
            </a:r>
            <a:endParaRPr lang="zh-CN" altLang="en-US" dirty="0">
              <a:solidFill>
                <a:srgbClr val="FFFFFF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22997E-BB00-4546-B738-DEBD06CBE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F007B"/>
                </a:solidFill>
                <a:latin typeface="+mn-lt"/>
                <a:cs typeface="Times New Roman" panose="02020603050405020304" pitchFamily="18" charset="0"/>
              </a:rPr>
              <a:t>Measures the dissatisfaction of passengers.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Queuing time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Time offering seats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Standard variance of the boarding time of same-row passengers</a:t>
            </a:r>
          </a:p>
          <a:p>
            <a:pPr marL="457200" lvl="1" indent="0">
              <a:buClr>
                <a:srgbClr val="110087"/>
              </a:buClr>
              <a:buSzPct val="88000"/>
              <a:buNone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5D9548-C67E-4764-BDC9-096D5A9568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123" y="3856097"/>
            <a:ext cx="7345754" cy="291046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111195" y="2699087"/>
            <a:ext cx="3951890" cy="923330"/>
          </a:xfrm>
          <a:prstGeom prst="rect">
            <a:avLst/>
          </a:prstGeom>
          <a:noFill/>
          <a:ln w="28575">
            <a:solidFill>
              <a:srgbClr val="150264"/>
            </a:solidFill>
          </a:ln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total dissatisfaction is the weighted sum of the three factors, the weight respectively 1, 250 and 10.</a:t>
            </a:r>
            <a:endParaRPr lang="zh-CN" altLang="en-US" dirty="0"/>
          </a:p>
        </p:txBody>
      </p:sp>
      <p:sp>
        <p:nvSpPr>
          <p:cNvPr id="4" name="右大括号 3"/>
          <p:cNvSpPr/>
          <p:nvPr/>
        </p:nvSpPr>
        <p:spPr>
          <a:xfrm>
            <a:off x="7567635" y="2586097"/>
            <a:ext cx="314960" cy="108712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35AC7BF5-6B92-41AF-BC52-615B57E43600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96CFD9A-C91D-462B-AE8C-91FBF668B995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820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60C9049-2BB3-4EC8-B364-77575C33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j-lt"/>
              </a:rPr>
              <a:t>Results of Simulation: Graphs</a:t>
            </a:r>
          </a:p>
        </p:txBody>
      </p:sp>
      <p:sp>
        <p:nvSpPr>
          <p:cNvPr id="4" name="矩形 3"/>
          <p:cNvSpPr/>
          <p:nvPr/>
        </p:nvSpPr>
        <p:spPr>
          <a:xfrm>
            <a:off x="-373381" y="-344229"/>
            <a:ext cx="12938760" cy="851916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073591-40AC-2D47-B5A6-291022F1E03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3"/>
          <a:stretch/>
        </p:blipFill>
        <p:spPr>
          <a:xfrm>
            <a:off x="43545" y="501697"/>
            <a:ext cx="10125075" cy="57912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4" t="-2844" r="79791" b="100000"/>
          <a:stretch/>
        </p:blipFill>
        <p:spPr>
          <a:xfrm>
            <a:off x="4561834" y="6693576"/>
            <a:ext cx="1203694" cy="101073"/>
          </a:xfrm>
          <a:custGeom>
            <a:avLst/>
            <a:gdLst>
              <a:gd name="connsiteX0" fmla="*/ 872098 w 1203694"/>
              <a:gd name="connsiteY0" fmla="*/ 0 h 101073"/>
              <a:gd name="connsiteX1" fmla="*/ 908674 w 1203694"/>
              <a:gd name="connsiteY1" fmla="*/ 6096 h 101073"/>
              <a:gd name="connsiteX2" fmla="*/ 969634 w 1203694"/>
              <a:gd name="connsiteY2" fmla="*/ 12192 h 101073"/>
              <a:gd name="connsiteX3" fmla="*/ 1006210 w 1203694"/>
              <a:gd name="connsiteY3" fmla="*/ 24384 h 101073"/>
              <a:gd name="connsiteX4" fmla="*/ 1085458 w 1203694"/>
              <a:gd name="connsiteY4" fmla="*/ 48768 h 101073"/>
              <a:gd name="connsiteX5" fmla="*/ 1158610 w 1203694"/>
              <a:gd name="connsiteY5" fmla="*/ 79248 h 101073"/>
              <a:gd name="connsiteX6" fmla="*/ 1176898 w 1203694"/>
              <a:gd name="connsiteY6" fmla="*/ 85344 h 101073"/>
              <a:gd name="connsiteX7" fmla="*/ 1193715 w 1203694"/>
              <a:gd name="connsiteY7" fmla="*/ 94463 h 101073"/>
              <a:gd name="connsiteX8" fmla="*/ 1203694 w 1203694"/>
              <a:gd name="connsiteY8" fmla="*/ 101073 h 101073"/>
              <a:gd name="connsiteX9" fmla="*/ 0 w 1203694"/>
              <a:gd name="connsiteY9" fmla="*/ 101073 h 101073"/>
              <a:gd name="connsiteX10" fmla="*/ 18658 w 1203694"/>
              <a:gd name="connsiteY10" fmla="*/ 97536 h 101073"/>
              <a:gd name="connsiteX11" fmla="*/ 73522 w 1203694"/>
              <a:gd name="connsiteY11" fmla="*/ 91440 h 101073"/>
              <a:gd name="connsiteX12" fmla="*/ 91810 w 1203694"/>
              <a:gd name="connsiteY12" fmla="*/ 85344 h 101073"/>
              <a:gd name="connsiteX13" fmla="*/ 146674 w 1203694"/>
              <a:gd name="connsiteY13" fmla="*/ 73152 h 101073"/>
              <a:gd name="connsiteX14" fmla="*/ 164962 w 1203694"/>
              <a:gd name="connsiteY14" fmla="*/ 67056 h 101073"/>
              <a:gd name="connsiteX15" fmla="*/ 329554 w 1203694"/>
              <a:gd name="connsiteY15" fmla="*/ 36576 h 101073"/>
              <a:gd name="connsiteX16" fmla="*/ 384418 w 1203694"/>
              <a:gd name="connsiteY16" fmla="*/ 24384 h 101073"/>
              <a:gd name="connsiteX17" fmla="*/ 439282 w 1203694"/>
              <a:gd name="connsiteY17" fmla="*/ 18288 h 101073"/>
              <a:gd name="connsiteX18" fmla="*/ 457570 w 1203694"/>
              <a:gd name="connsiteY18" fmla="*/ 12192 h 101073"/>
              <a:gd name="connsiteX19" fmla="*/ 512434 w 1203694"/>
              <a:gd name="connsiteY19" fmla="*/ 6096 h 101073"/>
              <a:gd name="connsiteX20" fmla="*/ 872098 w 1203694"/>
              <a:gd name="connsiteY20" fmla="*/ 0 h 101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03694" h="101073">
                <a:moveTo>
                  <a:pt x="872098" y="0"/>
                </a:moveTo>
                <a:cubicBezTo>
                  <a:pt x="884290" y="2032"/>
                  <a:pt x="896409" y="4563"/>
                  <a:pt x="908674" y="6096"/>
                </a:cubicBezTo>
                <a:cubicBezTo>
                  <a:pt x="928938" y="8629"/>
                  <a:pt x="949562" y="8429"/>
                  <a:pt x="969634" y="12192"/>
                </a:cubicBezTo>
                <a:cubicBezTo>
                  <a:pt x="982265" y="14560"/>
                  <a:pt x="993853" y="20853"/>
                  <a:pt x="1006210" y="24384"/>
                </a:cubicBezTo>
                <a:cubicBezTo>
                  <a:pt x="1075840" y="44278"/>
                  <a:pt x="1032729" y="27056"/>
                  <a:pt x="1085458" y="48768"/>
                </a:cubicBezTo>
                <a:cubicBezTo>
                  <a:pt x="1109884" y="58826"/>
                  <a:pt x="1134083" y="69437"/>
                  <a:pt x="1158610" y="79248"/>
                </a:cubicBezTo>
                <a:cubicBezTo>
                  <a:pt x="1164576" y="81634"/>
                  <a:pt x="1171151" y="82470"/>
                  <a:pt x="1176898" y="85344"/>
                </a:cubicBezTo>
                <a:cubicBezTo>
                  <a:pt x="1183769" y="88779"/>
                  <a:pt x="1189145" y="91719"/>
                  <a:pt x="1193715" y="94463"/>
                </a:cubicBezTo>
                <a:lnTo>
                  <a:pt x="1203694" y="101073"/>
                </a:lnTo>
                <a:lnTo>
                  <a:pt x="0" y="101073"/>
                </a:lnTo>
                <a:lnTo>
                  <a:pt x="18658" y="97536"/>
                </a:lnTo>
                <a:cubicBezTo>
                  <a:pt x="36833" y="94666"/>
                  <a:pt x="55372" y="94465"/>
                  <a:pt x="73522" y="91440"/>
                </a:cubicBezTo>
                <a:cubicBezTo>
                  <a:pt x="79860" y="90384"/>
                  <a:pt x="85576" y="86902"/>
                  <a:pt x="91810" y="85344"/>
                </a:cubicBezTo>
                <a:cubicBezTo>
                  <a:pt x="109985" y="80800"/>
                  <a:pt x="128499" y="77696"/>
                  <a:pt x="146674" y="73152"/>
                </a:cubicBezTo>
                <a:cubicBezTo>
                  <a:pt x="152908" y="71594"/>
                  <a:pt x="158701" y="68501"/>
                  <a:pt x="164962" y="67056"/>
                </a:cubicBezTo>
                <a:cubicBezTo>
                  <a:pt x="214206" y="55692"/>
                  <a:pt x="283571" y="45419"/>
                  <a:pt x="329554" y="36576"/>
                </a:cubicBezTo>
                <a:cubicBezTo>
                  <a:pt x="347951" y="33038"/>
                  <a:pt x="365939" y="27464"/>
                  <a:pt x="384418" y="24384"/>
                </a:cubicBezTo>
                <a:cubicBezTo>
                  <a:pt x="402568" y="21359"/>
                  <a:pt x="421132" y="21313"/>
                  <a:pt x="439282" y="18288"/>
                </a:cubicBezTo>
                <a:cubicBezTo>
                  <a:pt x="445620" y="17232"/>
                  <a:pt x="451232" y="13248"/>
                  <a:pt x="457570" y="12192"/>
                </a:cubicBezTo>
                <a:cubicBezTo>
                  <a:pt x="475720" y="9167"/>
                  <a:pt x="494041" y="6637"/>
                  <a:pt x="512434" y="6096"/>
                </a:cubicBezTo>
                <a:lnTo>
                  <a:pt x="872098" y="0"/>
                </a:lnTo>
                <a:close/>
              </a:path>
            </a:pathLst>
          </a:cu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93676" b="97401"/>
          <a:stretch/>
        </p:blipFill>
        <p:spPr>
          <a:xfrm>
            <a:off x="4230988" y="6794649"/>
            <a:ext cx="330846" cy="92374"/>
          </a:xfrm>
          <a:custGeom>
            <a:avLst/>
            <a:gdLst>
              <a:gd name="connsiteX0" fmla="*/ 0 w 330846"/>
              <a:gd name="connsiteY0" fmla="*/ 0 h 92374"/>
              <a:gd name="connsiteX1" fmla="*/ 330846 w 330846"/>
              <a:gd name="connsiteY1" fmla="*/ 0 h 92374"/>
              <a:gd name="connsiteX2" fmla="*/ 308105 w 330846"/>
              <a:gd name="connsiteY2" fmla="*/ 4311 h 92374"/>
              <a:gd name="connsiteX3" fmla="*/ 264160 w 330846"/>
              <a:gd name="connsiteY3" fmla="*/ 14751 h 92374"/>
              <a:gd name="connsiteX4" fmla="*/ 221488 w 330846"/>
              <a:gd name="connsiteY4" fmla="*/ 26943 h 92374"/>
              <a:gd name="connsiteX5" fmla="*/ 154432 w 330846"/>
              <a:gd name="connsiteY5" fmla="*/ 39135 h 92374"/>
              <a:gd name="connsiteX6" fmla="*/ 87376 w 330846"/>
              <a:gd name="connsiteY6" fmla="*/ 57423 h 92374"/>
              <a:gd name="connsiteX7" fmla="*/ 50800 w 330846"/>
              <a:gd name="connsiteY7" fmla="*/ 75711 h 92374"/>
              <a:gd name="connsiteX8" fmla="*/ 26416 w 330846"/>
              <a:gd name="connsiteY8" fmla="*/ 81807 h 92374"/>
              <a:gd name="connsiteX9" fmla="*/ 0 w 330846"/>
              <a:gd name="connsiteY9" fmla="*/ 92374 h 92374"/>
              <a:gd name="connsiteX10" fmla="*/ 0 w 330846"/>
              <a:gd name="connsiteY10" fmla="*/ 0 h 9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0846" h="92374">
                <a:moveTo>
                  <a:pt x="0" y="0"/>
                </a:moveTo>
                <a:lnTo>
                  <a:pt x="330846" y="0"/>
                </a:lnTo>
                <a:lnTo>
                  <a:pt x="308105" y="4311"/>
                </a:lnTo>
                <a:cubicBezTo>
                  <a:pt x="292702" y="7581"/>
                  <a:pt x="276874" y="11284"/>
                  <a:pt x="264160" y="14751"/>
                </a:cubicBezTo>
                <a:cubicBezTo>
                  <a:pt x="249888" y="18643"/>
                  <a:pt x="235902" y="23617"/>
                  <a:pt x="221488" y="26943"/>
                </a:cubicBezTo>
                <a:cubicBezTo>
                  <a:pt x="150833" y="43248"/>
                  <a:pt x="217032" y="23485"/>
                  <a:pt x="154432" y="39135"/>
                </a:cubicBezTo>
                <a:cubicBezTo>
                  <a:pt x="131955" y="44754"/>
                  <a:pt x="109653" y="51058"/>
                  <a:pt x="87376" y="57423"/>
                </a:cubicBezTo>
                <a:cubicBezTo>
                  <a:pt x="36002" y="72101"/>
                  <a:pt x="104233" y="52811"/>
                  <a:pt x="50800" y="75711"/>
                </a:cubicBezTo>
                <a:cubicBezTo>
                  <a:pt x="43099" y="79011"/>
                  <a:pt x="34364" y="79158"/>
                  <a:pt x="26416" y="81807"/>
                </a:cubicBezTo>
                <a:lnTo>
                  <a:pt x="0" y="9237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2712" r="97720" b="97221"/>
          <a:stretch/>
        </p:blipFill>
        <p:spPr>
          <a:xfrm>
            <a:off x="4205489" y="6891059"/>
            <a:ext cx="5729" cy="2380"/>
          </a:xfrm>
          <a:custGeom>
            <a:avLst/>
            <a:gdLst>
              <a:gd name="connsiteX0" fmla="*/ 5090 w 5729"/>
              <a:gd name="connsiteY0" fmla="*/ 242 h 2380"/>
              <a:gd name="connsiteX1" fmla="*/ 4316 w 5729"/>
              <a:gd name="connsiteY1" fmla="*/ 612 h 2380"/>
              <a:gd name="connsiteX2" fmla="*/ 0 w 5729"/>
              <a:gd name="connsiteY2" fmla="*/ 2380 h 2380"/>
              <a:gd name="connsiteX3" fmla="*/ 247 w 5729"/>
              <a:gd name="connsiteY3" fmla="*/ 2267 h 2380"/>
              <a:gd name="connsiteX4" fmla="*/ 5090 w 5729"/>
              <a:gd name="connsiteY4" fmla="*/ 242 h 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9" h="2380">
                <a:moveTo>
                  <a:pt x="5090" y="242"/>
                </a:moveTo>
                <a:cubicBezTo>
                  <a:pt x="6037" y="-135"/>
                  <a:pt x="6048" y="-114"/>
                  <a:pt x="4316" y="612"/>
                </a:cubicBezTo>
                <a:lnTo>
                  <a:pt x="0" y="2380"/>
                </a:lnTo>
                <a:lnTo>
                  <a:pt x="247" y="2267"/>
                </a:lnTo>
                <a:cubicBezTo>
                  <a:pt x="2260" y="1397"/>
                  <a:pt x="4143" y="620"/>
                  <a:pt x="5090" y="242"/>
                </a:cubicBez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5726" r="99396" b="94201"/>
          <a:stretch/>
        </p:blipFill>
        <p:spPr>
          <a:xfrm>
            <a:off x="4064370" y="6998172"/>
            <a:ext cx="1573" cy="2591"/>
          </a:xfrm>
          <a:custGeom>
            <a:avLst/>
            <a:gdLst>
              <a:gd name="connsiteX0" fmla="*/ 1573 w 1573"/>
              <a:gd name="connsiteY0" fmla="*/ 0 h 2591"/>
              <a:gd name="connsiteX1" fmla="*/ 0 w 1573"/>
              <a:gd name="connsiteY1" fmla="*/ 2591 h 2591"/>
              <a:gd name="connsiteX2" fmla="*/ 119 w 1573"/>
              <a:gd name="connsiteY2" fmla="*/ 2265 h 2591"/>
              <a:gd name="connsiteX3" fmla="*/ 1573 w 1573"/>
              <a:gd name="connsiteY3" fmla="*/ 0 h 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3" h="2591">
                <a:moveTo>
                  <a:pt x="1573" y="0"/>
                </a:moveTo>
                <a:lnTo>
                  <a:pt x="0" y="2591"/>
                </a:lnTo>
                <a:lnTo>
                  <a:pt x="119" y="2265"/>
                </a:lnTo>
                <a:cubicBezTo>
                  <a:pt x="870" y="1014"/>
                  <a:pt x="1513" y="39"/>
                  <a:pt x="1573" y="0"/>
                </a:cubicBezTo>
                <a:close/>
              </a:path>
            </a:pathLst>
          </a:cu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30073591-40AC-2D47-B5A6-291022F1E0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38"/>
          <a:stretch/>
        </p:blipFill>
        <p:spPr>
          <a:xfrm>
            <a:off x="43545" y="343780"/>
            <a:ext cx="10124574" cy="15861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grpSp>
        <p:nvGrpSpPr>
          <p:cNvPr id="20" name="组合 19"/>
          <p:cNvGrpSpPr/>
          <p:nvPr/>
        </p:nvGrpSpPr>
        <p:grpSpPr>
          <a:xfrm>
            <a:off x="4239322" y="2618500"/>
            <a:ext cx="7976350" cy="4239500"/>
            <a:chOff x="4215649" y="2555149"/>
            <a:chExt cx="7976350" cy="423950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8" r="78068"/>
            <a:stretch/>
          </p:blipFill>
          <p:spPr>
            <a:xfrm>
              <a:off x="4215649" y="2892238"/>
              <a:ext cx="1683869" cy="3554301"/>
            </a:xfrm>
            <a:custGeom>
              <a:avLst/>
              <a:gdLst>
                <a:gd name="connsiteX0" fmla="*/ 1534540 w 1683869"/>
                <a:gd name="connsiteY0" fmla="*/ 0 h 3554301"/>
                <a:gd name="connsiteX1" fmla="*/ 1683869 w 1683869"/>
                <a:gd name="connsiteY1" fmla="*/ 0 h 3554301"/>
                <a:gd name="connsiteX2" fmla="*/ 1683869 w 1683869"/>
                <a:gd name="connsiteY2" fmla="*/ 3554301 h 3554301"/>
                <a:gd name="connsiteX3" fmla="*/ 0 w 1683869"/>
                <a:gd name="connsiteY3" fmla="*/ 3554301 h 3554301"/>
                <a:gd name="connsiteX4" fmla="*/ 0 w 1683869"/>
                <a:gd name="connsiteY4" fmla="*/ 890357 h 3554301"/>
                <a:gd name="connsiteX5" fmla="*/ 550672 w 1683869"/>
                <a:gd name="connsiteY5" fmla="*/ 886479 h 3554301"/>
                <a:gd name="connsiteX6" fmla="*/ 568960 w 1683869"/>
                <a:gd name="connsiteY6" fmla="*/ 880383 h 3554301"/>
                <a:gd name="connsiteX7" fmla="*/ 599440 w 1683869"/>
                <a:gd name="connsiteY7" fmla="*/ 874287 h 3554301"/>
                <a:gd name="connsiteX8" fmla="*/ 642112 w 1683869"/>
                <a:gd name="connsiteY8" fmla="*/ 855999 h 3554301"/>
                <a:gd name="connsiteX9" fmla="*/ 703072 w 1683869"/>
                <a:gd name="connsiteY9" fmla="*/ 837711 h 3554301"/>
                <a:gd name="connsiteX10" fmla="*/ 745744 w 1683869"/>
                <a:gd name="connsiteY10" fmla="*/ 819423 h 3554301"/>
                <a:gd name="connsiteX11" fmla="*/ 831088 w 1683869"/>
                <a:gd name="connsiteY11" fmla="*/ 795039 h 3554301"/>
                <a:gd name="connsiteX12" fmla="*/ 879856 w 1683869"/>
                <a:gd name="connsiteY12" fmla="*/ 788943 h 3554301"/>
                <a:gd name="connsiteX13" fmla="*/ 904240 w 1683869"/>
                <a:gd name="connsiteY13" fmla="*/ 782847 h 3554301"/>
                <a:gd name="connsiteX14" fmla="*/ 965200 w 1683869"/>
                <a:gd name="connsiteY14" fmla="*/ 770655 h 3554301"/>
                <a:gd name="connsiteX15" fmla="*/ 1007872 w 1683869"/>
                <a:gd name="connsiteY15" fmla="*/ 758463 h 3554301"/>
                <a:gd name="connsiteX16" fmla="*/ 1026160 w 1683869"/>
                <a:gd name="connsiteY16" fmla="*/ 746271 h 3554301"/>
                <a:gd name="connsiteX17" fmla="*/ 1068832 w 1683869"/>
                <a:gd name="connsiteY17" fmla="*/ 721887 h 3554301"/>
                <a:gd name="connsiteX18" fmla="*/ 1093216 w 1683869"/>
                <a:gd name="connsiteY18" fmla="*/ 685311 h 3554301"/>
                <a:gd name="connsiteX19" fmla="*/ 1105408 w 1683869"/>
                <a:gd name="connsiteY19" fmla="*/ 667023 h 3554301"/>
                <a:gd name="connsiteX20" fmla="*/ 1148080 w 1683869"/>
                <a:gd name="connsiteY20" fmla="*/ 636543 h 3554301"/>
                <a:gd name="connsiteX21" fmla="*/ 1160272 w 1683869"/>
                <a:gd name="connsiteY21" fmla="*/ 618255 h 3554301"/>
                <a:gd name="connsiteX22" fmla="*/ 1129792 w 1683869"/>
                <a:gd name="connsiteY22" fmla="*/ 581679 h 3554301"/>
                <a:gd name="connsiteX23" fmla="*/ 1105408 w 1683869"/>
                <a:gd name="connsiteY23" fmla="*/ 563391 h 3554301"/>
                <a:gd name="connsiteX24" fmla="*/ 1093216 w 1683869"/>
                <a:gd name="connsiteY24" fmla="*/ 545103 h 3554301"/>
                <a:gd name="connsiteX25" fmla="*/ 1068832 w 1683869"/>
                <a:gd name="connsiteY25" fmla="*/ 532911 h 3554301"/>
                <a:gd name="connsiteX26" fmla="*/ 1013968 w 1683869"/>
                <a:gd name="connsiteY26" fmla="*/ 490239 h 3554301"/>
                <a:gd name="connsiteX27" fmla="*/ 977392 w 1683869"/>
                <a:gd name="connsiteY27" fmla="*/ 459759 h 3554301"/>
                <a:gd name="connsiteX28" fmla="*/ 959104 w 1683869"/>
                <a:gd name="connsiteY28" fmla="*/ 453663 h 3554301"/>
                <a:gd name="connsiteX29" fmla="*/ 940816 w 1683869"/>
                <a:gd name="connsiteY29" fmla="*/ 435375 h 3554301"/>
                <a:gd name="connsiteX30" fmla="*/ 922528 w 1683869"/>
                <a:gd name="connsiteY30" fmla="*/ 423183 h 3554301"/>
                <a:gd name="connsiteX31" fmla="*/ 892048 w 1683869"/>
                <a:gd name="connsiteY31" fmla="*/ 380511 h 3554301"/>
                <a:gd name="connsiteX32" fmla="*/ 885952 w 1683869"/>
                <a:gd name="connsiteY32" fmla="*/ 362223 h 3554301"/>
                <a:gd name="connsiteX33" fmla="*/ 892048 w 1683869"/>
                <a:gd name="connsiteY33" fmla="*/ 337839 h 3554301"/>
                <a:gd name="connsiteX34" fmla="*/ 916432 w 1683869"/>
                <a:gd name="connsiteY34" fmla="*/ 319551 h 3554301"/>
                <a:gd name="connsiteX35" fmla="*/ 946912 w 1683869"/>
                <a:gd name="connsiteY35" fmla="*/ 301263 h 3554301"/>
                <a:gd name="connsiteX36" fmla="*/ 965200 w 1683869"/>
                <a:gd name="connsiteY36" fmla="*/ 289071 h 3554301"/>
                <a:gd name="connsiteX37" fmla="*/ 995680 w 1683869"/>
                <a:gd name="connsiteY37" fmla="*/ 276879 h 3554301"/>
                <a:gd name="connsiteX38" fmla="*/ 1013968 w 1683869"/>
                <a:gd name="connsiteY38" fmla="*/ 264687 h 3554301"/>
                <a:gd name="connsiteX39" fmla="*/ 1038352 w 1683869"/>
                <a:gd name="connsiteY39" fmla="*/ 252495 h 3554301"/>
                <a:gd name="connsiteX40" fmla="*/ 1087120 w 1683869"/>
                <a:gd name="connsiteY40" fmla="*/ 240303 h 3554301"/>
                <a:gd name="connsiteX41" fmla="*/ 1263904 w 1683869"/>
                <a:gd name="connsiteY41" fmla="*/ 246399 h 3554301"/>
                <a:gd name="connsiteX42" fmla="*/ 1288288 w 1683869"/>
                <a:gd name="connsiteY42" fmla="*/ 252495 h 3554301"/>
                <a:gd name="connsiteX43" fmla="*/ 1343152 w 1683869"/>
                <a:gd name="connsiteY43" fmla="*/ 258591 h 3554301"/>
                <a:gd name="connsiteX44" fmla="*/ 1373632 w 1683869"/>
                <a:gd name="connsiteY44" fmla="*/ 264687 h 3554301"/>
                <a:gd name="connsiteX45" fmla="*/ 1605280 w 1683869"/>
                <a:gd name="connsiteY45" fmla="*/ 270783 h 3554301"/>
                <a:gd name="connsiteX46" fmla="*/ 1660144 w 1683869"/>
                <a:gd name="connsiteY46" fmla="*/ 264687 h 3554301"/>
                <a:gd name="connsiteX47" fmla="*/ 1654048 w 1683869"/>
                <a:gd name="connsiteY47" fmla="*/ 130575 h 3554301"/>
                <a:gd name="connsiteX48" fmla="*/ 1647952 w 1683869"/>
                <a:gd name="connsiteY48" fmla="*/ 112287 h 3554301"/>
                <a:gd name="connsiteX49" fmla="*/ 1623568 w 1683869"/>
                <a:gd name="connsiteY49" fmla="*/ 75711 h 3554301"/>
                <a:gd name="connsiteX50" fmla="*/ 1605280 w 1683869"/>
                <a:gd name="connsiteY50" fmla="*/ 51327 h 3554301"/>
                <a:gd name="connsiteX51" fmla="*/ 1562608 w 1683869"/>
                <a:gd name="connsiteY51" fmla="*/ 20847 h 3554301"/>
                <a:gd name="connsiteX52" fmla="*/ 1536549 w 1683869"/>
                <a:gd name="connsiteY52" fmla="*/ 1331 h 3554301"/>
                <a:gd name="connsiteX53" fmla="*/ 1534540 w 1683869"/>
                <a:gd name="connsiteY53" fmla="*/ 0 h 355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683869" h="3554301">
                  <a:moveTo>
                    <a:pt x="1534540" y="0"/>
                  </a:moveTo>
                  <a:lnTo>
                    <a:pt x="1683869" y="0"/>
                  </a:lnTo>
                  <a:lnTo>
                    <a:pt x="1683869" y="3554301"/>
                  </a:lnTo>
                  <a:lnTo>
                    <a:pt x="0" y="3554301"/>
                  </a:lnTo>
                  <a:lnTo>
                    <a:pt x="0" y="890357"/>
                  </a:lnTo>
                  <a:lnTo>
                    <a:pt x="550672" y="886479"/>
                  </a:lnTo>
                  <a:cubicBezTo>
                    <a:pt x="557097" y="886390"/>
                    <a:pt x="562726" y="881941"/>
                    <a:pt x="568960" y="880383"/>
                  </a:cubicBezTo>
                  <a:cubicBezTo>
                    <a:pt x="579012" y="877870"/>
                    <a:pt x="589280" y="876319"/>
                    <a:pt x="599440" y="874287"/>
                  </a:cubicBezTo>
                  <a:cubicBezTo>
                    <a:pt x="628454" y="854944"/>
                    <a:pt x="606326" y="866735"/>
                    <a:pt x="642112" y="855999"/>
                  </a:cubicBezTo>
                  <a:cubicBezTo>
                    <a:pt x="716319" y="833737"/>
                    <a:pt x="646869" y="851762"/>
                    <a:pt x="703072" y="837711"/>
                  </a:cubicBezTo>
                  <a:cubicBezTo>
                    <a:pt x="732086" y="818368"/>
                    <a:pt x="709958" y="830159"/>
                    <a:pt x="745744" y="819423"/>
                  </a:cubicBezTo>
                  <a:cubicBezTo>
                    <a:pt x="774664" y="810747"/>
                    <a:pt x="800561" y="798855"/>
                    <a:pt x="831088" y="795039"/>
                  </a:cubicBezTo>
                  <a:cubicBezTo>
                    <a:pt x="847344" y="793007"/>
                    <a:pt x="863696" y="791636"/>
                    <a:pt x="879856" y="788943"/>
                  </a:cubicBezTo>
                  <a:cubicBezTo>
                    <a:pt x="888120" y="787566"/>
                    <a:pt x="896048" y="784602"/>
                    <a:pt x="904240" y="782847"/>
                  </a:cubicBezTo>
                  <a:cubicBezTo>
                    <a:pt x="924502" y="778505"/>
                    <a:pt x="945096" y="775681"/>
                    <a:pt x="965200" y="770655"/>
                  </a:cubicBezTo>
                  <a:cubicBezTo>
                    <a:pt x="973013" y="768702"/>
                    <a:pt x="999127" y="762836"/>
                    <a:pt x="1007872" y="758463"/>
                  </a:cubicBezTo>
                  <a:cubicBezTo>
                    <a:pt x="1014425" y="755186"/>
                    <a:pt x="1019799" y="749906"/>
                    <a:pt x="1026160" y="746271"/>
                  </a:cubicBezTo>
                  <a:cubicBezTo>
                    <a:pt x="1080300" y="715334"/>
                    <a:pt x="1024276" y="751591"/>
                    <a:pt x="1068832" y="721887"/>
                  </a:cubicBezTo>
                  <a:cubicBezTo>
                    <a:pt x="1079545" y="689748"/>
                    <a:pt x="1067847" y="715753"/>
                    <a:pt x="1093216" y="685311"/>
                  </a:cubicBezTo>
                  <a:cubicBezTo>
                    <a:pt x="1097906" y="679683"/>
                    <a:pt x="1100227" y="672204"/>
                    <a:pt x="1105408" y="667023"/>
                  </a:cubicBezTo>
                  <a:cubicBezTo>
                    <a:pt x="1112969" y="659462"/>
                    <a:pt x="1137696" y="643466"/>
                    <a:pt x="1148080" y="636543"/>
                  </a:cubicBezTo>
                  <a:cubicBezTo>
                    <a:pt x="1152144" y="630447"/>
                    <a:pt x="1160272" y="625581"/>
                    <a:pt x="1160272" y="618255"/>
                  </a:cubicBezTo>
                  <a:cubicBezTo>
                    <a:pt x="1160272" y="596840"/>
                    <a:pt x="1143170" y="591235"/>
                    <a:pt x="1129792" y="581679"/>
                  </a:cubicBezTo>
                  <a:cubicBezTo>
                    <a:pt x="1121524" y="575774"/>
                    <a:pt x="1112592" y="570575"/>
                    <a:pt x="1105408" y="563391"/>
                  </a:cubicBezTo>
                  <a:cubicBezTo>
                    <a:pt x="1100227" y="558210"/>
                    <a:pt x="1098844" y="549793"/>
                    <a:pt x="1093216" y="545103"/>
                  </a:cubicBezTo>
                  <a:cubicBezTo>
                    <a:pt x="1086235" y="539285"/>
                    <a:pt x="1075928" y="538588"/>
                    <a:pt x="1068832" y="532911"/>
                  </a:cubicBezTo>
                  <a:cubicBezTo>
                    <a:pt x="1010090" y="485917"/>
                    <a:pt x="1055181" y="503977"/>
                    <a:pt x="1013968" y="490239"/>
                  </a:cubicBezTo>
                  <a:cubicBezTo>
                    <a:pt x="1000486" y="476757"/>
                    <a:pt x="994366" y="468246"/>
                    <a:pt x="977392" y="459759"/>
                  </a:cubicBezTo>
                  <a:cubicBezTo>
                    <a:pt x="971645" y="456885"/>
                    <a:pt x="965200" y="455695"/>
                    <a:pt x="959104" y="453663"/>
                  </a:cubicBezTo>
                  <a:cubicBezTo>
                    <a:pt x="953008" y="447567"/>
                    <a:pt x="947439" y="440894"/>
                    <a:pt x="940816" y="435375"/>
                  </a:cubicBezTo>
                  <a:cubicBezTo>
                    <a:pt x="935188" y="430685"/>
                    <a:pt x="927709" y="428364"/>
                    <a:pt x="922528" y="423183"/>
                  </a:cubicBezTo>
                  <a:cubicBezTo>
                    <a:pt x="919767" y="420422"/>
                    <a:pt x="895509" y="387434"/>
                    <a:pt x="892048" y="380511"/>
                  </a:cubicBezTo>
                  <a:cubicBezTo>
                    <a:pt x="889174" y="374764"/>
                    <a:pt x="887984" y="368319"/>
                    <a:pt x="885952" y="362223"/>
                  </a:cubicBezTo>
                  <a:cubicBezTo>
                    <a:pt x="887984" y="354095"/>
                    <a:pt x="887178" y="344657"/>
                    <a:pt x="892048" y="337839"/>
                  </a:cubicBezTo>
                  <a:cubicBezTo>
                    <a:pt x="897953" y="329571"/>
                    <a:pt x="907978" y="325187"/>
                    <a:pt x="916432" y="319551"/>
                  </a:cubicBezTo>
                  <a:cubicBezTo>
                    <a:pt x="926291" y="312979"/>
                    <a:pt x="936864" y="307543"/>
                    <a:pt x="946912" y="301263"/>
                  </a:cubicBezTo>
                  <a:cubicBezTo>
                    <a:pt x="953125" y="297380"/>
                    <a:pt x="958647" y="292348"/>
                    <a:pt x="965200" y="289071"/>
                  </a:cubicBezTo>
                  <a:cubicBezTo>
                    <a:pt x="974987" y="284177"/>
                    <a:pt x="985893" y="281773"/>
                    <a:pt x="995680" y="276879"/>
                  </a:cubicBezTo>
                  <a:cubicBezTo>
                    <a:pt x="1002233" y="273602"/>
                    <a:pt x="1007607" y="268322"/>
                    <a:pt x="1013968" y="264687"/>
                  </a:cubicBezTo>
                  <a:cubicBezTo>
                    <a:pt x="1021858" y="260178"/>
                    <a:pt x="1029731" y="255369"/>
                    <a:pt x="1038352" y="252495"/>
                  </a:cubicBezTo>
                  <a:cubicBezTo>
                    <a:pt x="1054248" y="247196"/>
                    <a:pt x="1087120" y="240303"/>
                    <a:pt x="1087120" y="240303"/>
                  </a:cubicBezTo>
                  <a:cubicBezTo>
                    <a:pt x="1146048" y="242335"/>
                    <a:pt x="1205049" y="242832"/>
                    <a:pt x="1263904" y="246399"/>
                  </a:cubicBezTo>
                  <a:cubicBezTo>
                    <a:pt x="1272267" y="246906"/>
                    <a:pt x="1280007" y="251221"/>
                    <a:pt x="1288288" y="252495"/>
                  </a:cubicBezTo>
                  <a:cubicBezTo>
                    <a:pt x="1306475" y="255293"/>
                    <a:pt x="1324936" y="255989"/>
                    <a:pt x="1343152" y="258591"/>
                  </a:cubicBezTo>
                  <a:cubicBezTo>
                    <a:pt x="1353409" y="260056"/>
                    <a:pt x="1363282" y="264206"/>
                    <a:pt x="1373632" y="264687"/>
                  </a:cubicBezTo>
                  <a:cubicBezTo>
                    <a:pt x="1450791" y="268276"/>
                    <a:pt x="1528064" y="268751"/>
                    <a:pt x="1605280" y="270783"/>
                  </a:cubicBezTo>
                  <a:cubicBezTo>
                    <a:pt x="1623568" y="268751"/>
                    <a:pt x="1654099" y="282066"/>
                    <a:pt x="1660144" y="264687"/>
                  </a:cubicBezTo>
                  <a:cubicBezTo>
                    <a:pt x="1674845" y="222421"/>
                    <a:pt x="1657617" y="175183"/>
                    <a:pt x="1654048" y="130575"/>
                  </a:cubicBezTo>
                  <a:cubicBezTo>
                    <a:pt x="1653536" y="124170"/>
                    <a:pt x="1651073" y="117904"/>
                    <a:pt x="1647952" y="112287"/>
                  </a:cubicBezTo>
                  <a:cubicBezTo>
                    <a:pt x="1640836" y="99478"/>
                    <a:pt x="1632360" y="87433"/>
                    <a:pt x="1623568" y="75711"/>
                  </a:cubicBezTo>
                  <a:cubicBezTo>
                    <a:pt x="1617472" y="67583"/>
                    <a:pt x="1612464" y="58511"/>
                    <a:pt x="1605280" y="51327"/>
                  </a:cubicBezTo>
                  <a:cubicBezTo>
                    <a:pt x="1595319" y="41366"/>
                    <a:pt x="1574723" y="29500"/>
                    <a:pt x="1562608" y="20847"/>
                  </a:cubicBezTo>
                  <a:cubicBezTo>
                    <a:pt x="1550697" y="12339"/>
                    <a:pt x="1543852" y="6630"/>
                    <a:pt x="1536549" y="1331"/>
                  </a:cubicBezTo>
                  <a:lnTo>
                    <a:pt x="1534540" y="0"/>
                  </a:lnTo>
                  <a:close/>
                </a:path>
              </a:pathLst>
            </a:cu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3"/>
            <a:stretch/>
          </p:blipFill>
          <p:spPr>
            <a:xfrm>
              <a:off x="5899518" y="2555149"/>
              <a:ext cx="6292481" cy="4239500"/>
            </a:xfrm>
            <a:prstGeom prst="rect">
              <a:avLst/>
            </a:prstGeom>
          </p:spPr>
        </p:pic>
      </p:grpSp>
      <p:sp>
        <p:nvSpPr>
          <p:cNvPr id="21" name="任意多边形 19">
            <a:hlinkClick r:id="rId9" action="ppaction://hlinksldjump"/>
            <a:extLst>
              <a:ext uri="{FF2B5EF4-FFF2-40B4-BE49-F238E27FC236}">
                <a16:creationId xmlns:a16="http://schemas.microsoft.com/office/drawing/2014/main" id="{C668DA1C-7FE8-48B1-9A2D-82811378BD4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74EC81E-40C7-454C-868E-CCCE1107FBB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027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solidFill>
                  <a:srgbClr val="FFFFFF"/>
                </a:solidFill>
                <a:latin typeface="+mj-lt"/>
                <a:cs typeface="Times New Roman" panose="02020603050405020304" pitchFamily="18" charset="0"/>
              </a:rPr>
              <a:t>Results of Simulation: Analysis</a:t>
            </a:r>
            <a:endParaRPr lang="zh-CN" altLang="en-US" dirty="0">
              <a:solidFill>
                <a:srgbClr val="FFFFFF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D448217-289C-44BB-AD46-CAA1E6DBF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Shortest time: 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Steffen Sub-Perfect</a:t>
            </a:r>
          </a:p>
          <a:p>
            <a:pPr>
              <a:buFont typeface="Wingdings" panose="05000000000000000000" pitchFamily="2" charset="2"/>
              <a:buChar char="p"/>
            </a:pPr>
            <a:endParaRPr lang="en-US" altLang="zh-CN" dirty="0">
              <a:latin typeface="+mn-lt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Most Satisfactory: 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Back to Front</a:t>
            </a:r>
            <a:endParaRPr lang="zh-CN" altLang="en-US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4" t="-2844" r="79791" b="100000"/>
          <a:stretch/>
        </p:blipFill>
        <p:spPr>
          <a:xfrm>
            <a:off x="4561834" y="6693576"/>
            <a:ext cx="1203694" cy="101073"/>
          </a:xfrm>
          <a:custGeom>
            <a:avLst/>
            <a:gdLst>
              <a:gd name="connsiteX0" fmla="*/ 872098 w 1203694"/>
              <a:gd name="connsiteY0" fmla="*/ 0 h 101073"/>
              <a:gd name="connsiteX1" fmla="*/ 908674 w 1203694"/>
              <a:gd name="connsiteY1" fmla="*/ 6096 h 101073"/>
              <a:gd name="connsiteX2" fmla="*/ 969634 w 1203694"/>
              <a:gd name="connsiteY2" fmla="*/ 12192 h 101073"/>
              <a:gd name="connsiteX3" fmla="*/ 1006210 w 1203694"/>
              <a:gd name="connsiteY3" fmla="*/ 24384 h 101073"/>
              <a:gd name="connsiteX4" fmla="*/ 1085458 w 1203694"/>
              <a:gd name="connsiteY4" fmla="*/ 48768 h 101073"/>
              <a:gd name="connsiteX5" fmla="*/ 1158610 w 1203694"/>
              <a:gd name="connsiteY5" fmla="*/ 79248 h 101073"/>
              <a:gd name="connsiteX6" fmla="*/ 1176898 w 1203694"/>
              <a:gd name="connsiteY6" fmla="*/ 85344 h 101073"/>
              <a:gd name="connsiteX7" fmla="*/ 1193715 w 1203694"/>
              <a:gd name="connsiteY7" fmla="*/ 94463 h 101073"/>
              <a:gd name="connsiteX8" fmla="*/ 1203694 w 1203694"/>
              <a:gd name="connsiteY8" fmla="*/ 101073 h 101073"/>
              <a:gd name="connsiteX9" fmla="*/ 0 w 1203694"/>
              <a:gd name="connsiteY9" fmla="*/ 101073 h 101073"/>
              <a:gd name="connsiteX10" fmla="*/ 18658 w 1203694"/>
              <a:gd name="connsiteY10" fmla="*/ 97536 h 101073"/>
              <a:gd name="connsiteX11" fmla="*/ 73522 w 1203694"/>
              <a:gd name="connsiteY11" fmla="*/ 91440 h 101073"/>
              <a:gd name="connsiteX12" fmla="*/ 91810 w 1203694"/>
              <a:gd name="connsiteY12" fmla="*/ 85344 h 101073"/>
              <a:gd name="connsiteX13" fmla="*/ 146674 w 1203694"/>
              <a:gd name="connsiteY13" fmla="*/ 73152 h 101073"/>
              <a:gd name="connsiteX14" fmla="*/ 164962 w 1203694"/>
              <a:gd name="connsiteY14" fmla="*/ 67056 h 101073"/>
              <a:gd name="connsiteX15" fmla="*/ 329554 w 1203694"/>
              <a:gd name="connsiteY15" fmla="*/ 36576 h 101073"/>
              <a:gd name="connsiteX16" fmla="*/ 384418 w 1203694"/>
              <a:gd name="connsiteY16" fmla="*/ 24384 h 101073"/>
              <a:gd name="connsiteX17" fmla="*/ 439282 w 1203694"/>
              <a:gd name="connsiteY17" fmla="*/ 18288 h 101073"/>
              <a:gd name="connsiteX18" fmla="*/ 457570 w 1203694"/>
              <a:gd name="connsiteY18" fmla="*/ 12192 h 101073"/>
              <a:gd name="connsiteX19" fmla="*/ 512434 w 1203694"/>
              <a:gd name="connsiteY19" fmla="*/ 6096 h 101073"/>
              <a:gd name="connsiteX20" fmla="*/ 872098 w 1203694"/>
              <a:gd name="connsiteY20" fmla="*/ 0 h 101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03694" h="101073">
                <a:moveTo>
                  <a:pt x="872098" y="0"/>
                </a:moveTo>
                <a:cubicBezTo>
                  <a:pt x="884290" y="2032"/>
                  <a:pt x="896409" y="4563"/>
                  <a:pt x="908674" y="6096"/>
                </a:cubicBezTo>
                <a:cubicBezTo>
                  <a:pt x="928938" y="8629"/>
                  <a:pt x="949562" y="8429"/>
                  <a:pt x="969634" y="12192"/>
                </a:cubicBezTo>
                <a:cubicBezTo>
                  <a:pt x="982265" y="14560"/>
                  <a:pt x="993853" y="20853"/>
                  <a:pt x="1006210" y="24384"/>
                </a:cubicBezTo>
                <a:cubicBezTo>
                  <a:pt x="1075840" y="44278"/>
                  <a:pt x="1032729" y="27056"/>
                  <a:pt x="1085458" y="48768"/>
                </a:cubicBezTo>
                <a:cubicBezTo>
                  <a:pt x="1109884" y="58826"/>
                  <a:pt x="1134083" y="69437"/>
                  <a:pt x="1158610" y="79248"/>
                </a:cubicBezTo>
                <a:cubicBezTo>
                  <a:pt x="1164576" y="81634"/>
                  <a:pt x="1171151" y="82470"/>
                  <a:pt x="1176898" y="85344"/>
                </a:cubicBezTo>
                <a:cubicBezTo>
                  <a:pt x="1183769" y="88779"/>
                  <a:pt x="1189145" y="91719"/>
                  <a:pt x="1193715" y="94463"/>
                </a:cubicBezTo>
                <a:lnTo>
                  <a:pt x="1203694" y="101073"/>
                </a:lnTo>
                <a:lnTo>
                  <a:pt x="0" y="101073"/>
                </a:lnTo>
                <a:lnTo>
                  <a:pt x="18658" y="97536"/>
                </a:lnTo>
                <a:cubicBezTo>
                  <a:pt x="36833" y="94666"/>
                  <a:pt x="55372" y="94465"/>
                  <a:pt x="73522" y="91440"/>
                </a:cubicBezTo>
                <a:cubicBezTo>
                  <a:pt x="79860" y="90384"/>
                  <a:pt x="85576" y="86902"/>
                  <a:pt x="91810" y="85344"/>
                </a:cubicBezTo>
                <a:cubicBezTo>
                  <a:pt x="109985" y="80800"/>
                  <a:pt x="128499" y="77696"/>
                  <a:pt x="146674" y="73152"/>
                </a:cubicBezTo>
                <a:cubicBezTo>
                  <a:pt x="152908" y="71594"/>
                  <a:pt x="158701" y="68501"/>
                  <a:pt x="164962" y="67056"/>
                </a:cubicBezTo>
                <a:cubicBezTo>
                  <a:pt x="214206" y="55692"/>
                  <a:pt x="283571" y="45419"/>
                  <a:pt x="329554" y="36576"/>
                </a:cubicBezTo>
                <a:cubicBezTo>
                  <a:pt x="347951" y="33038"/>
                  <a:pt x="365939" y="27464"/>
                  <a:pt x="384418" y="24384"/>
                </a:cubicBezTo>
                <a:cubicBezTo>
                  <a:pt x="402568" y="21359"/>
                  <a:pt x="421132" y="21313"/>
                  <a:pt x="439282" y="18288"/>
                </a:cubicBezTo>
                <a:cubicBezTo>
                  <a:pt x="445620" y="17232"/>
                  <a:pt x="451232" y="13248"/>
                  <a:pt x="457570" y="12192"/>
                </a:cubicBezTo>
                <a:cubicBezTo>
                  <a:pt x="475720" y="9167"/>
                  <a:pt x="494041" y="6637"/>
                  <a:pt x="512434" y="6096"/>
                </a:cubicBezTo>
                <a:lnTo>
                  <a:pt x="872098" y="0"/>
                </a:lnTo>
                <a:close/>
              </a:path>
            </a:pathLst>
          </a:cu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93676" b="97401"/>
          <a:stretch/>
        </p:blipFill>
        <p:spPr>
          <a:xfrm>
            <a:off x="4230988" y="6794649"/>
            <a:ext cx="330846" cy="92374"/>
          </a:xfrm>
          <a:custGeom>
            <a:avLst/>
            <a:gdLst>
              <a:gd name="connsiteX0" fmla="*/ 0 w 330846"/>
              <a:gd name="connsiteY0" fmla="*/ 0 h 92374"/>
              <a:gd name="connsiteX1" fmla="*/ 330846 w 330846"/>
              <a:gd name="connsiteY1" fmla="*/ 0 h 92374"/>
              <a:gd name="connsiteX2" fmla="*/ 308105 w 330846"/>
              <a:gd name="connsiteY2" fmla="*/ 4311 h 92374"/>
              <a:gd name="connsiteX3" fmla="*/ 264160 w 330846"/>
              <a:gd name="connsiteY3" fmla="*/ 14751 h 92374"/>
              <a:gd name="connsiteX4" fmla="*/ 221488 w 330846"/>
              <a:gd name="connsiteY4" fmla="*/ 26943 h 92374"/>
              <a:gd name="connsiteX5" fmla="*/ 154432 w 330846"/>
              <a:gd name="connsiteY5" fmla="*/ 39135 h 92374"/>
              <a:gd name="connsiteX6" fmla="*/ 87376 w 330846"/>
              <a:gd name="connsiteY6" fmla="*/ 57423 h 92374"/>
              <a:gd name="connsiteX7" fmla="*/ 50800 w 330846"/>
              <a:gd name="connsiteY7" fmla="*/ 75711 h 92374"/>
              <a:gd name="connsiteX8" fmla="*/ 26416 w 330846"/>
              <a:gd name="connsiteY8" fmla="*/ 81807 h 92374"/>
              <a:gd name="connsiteX9" fmla="*/ 0 w 330846"/>
              <a:gd name="connsiteY9" fmla="*/ 92374 h 92374"/>
              <a:gd name="connsiteX10" fmla="*/ 0 w 330846"/>
              <a:gd name="connsiteY10" fmla="*/ 0 h 9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0846" h="92374">
                <a:moveTo>
                  <a:pt x="0" y="0"/>
                </a:moveTo>
                <a:lnTo>
                  <a:pt x="330846" y="0"/>
                </a:lnTo>
                <a:lnTo>
                  <a:pt x="308105" y="4311"/>
                </a:lnTo>
                <a:cubicBezTo>
                  <a:pt x="292702" y="7581"/>
                  <a:pt x="276874" y="11284"/>
                  <a:pt x="264160" y="14751"/>
                </a:cubicBezTo>
                <a:cubicBezTo>
                  <a:pt x="249888" y="18643"/>
                  <a:pt x="235902" y="23617"/>
                  <a:pt x="221488" y="26943"/>
                </a:cubicBezTo>
                <a:cubicBezTo>
                  <a:pt x="150833" y="43248"/>
                  <a:pt x="217032" y="23485"/>
                  <a:pt x="154432" y="39135"/>
                </a:cubicBezTo>
                <a:cubicBezTo>
                  <a:pt x="131955" y="44754"/>
                  <a:pt x="109653" y="51058"/>
                  <a:pt x="87376" y="57423"/>
                </a:cubicBezTo>
                <a:cubicBezTo>
                  <a:pt x="36002" y="72101"/>
                  <a:pt x="104233" y="52811"/>
                  <a:pt x="50800" y="75711"/>
                </a:cubicBezTo>
                <a:cubicBezTo>
                  <a:pt x="43099" y="79011"/>
                  <a:pt x="34364" y="79158"/>
                  <a:pt x="26416" y="81807"/>
                </a:cubicBezTo>
                <a:lnTo>
                  <a:pt x="0" y="9237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2712" r="97720" b="97221"/>
          <a:stretch/>
        </p:blipFill>
        <p:spPr>
          <a:xfrm>
            <a:off x="4205489" y="6891059"/>
            <a:ext cx="5729" cy="2380"/>
          </a:xfrm>
          <a:custGeom>
            <a:avLst/>
            <a:gdLst>
              <a:gd name="connsiteX0" fmla="*/ 5090 w 5729"/>
              <a:gd name="connsiteY0" fmla="*/ 242 h 2380"/>
              <a:gd name="connsiteX1" fmla="*/ 4316 w 5729"/>
              <a:gd name="connsiteY1" fmla="*/ 612 h 2380"/>
              <a:gd name="connsiteX2" fmla="*/ 0 w 5729"/>
              <a:gd name="connsiteY2" fmla="*/ 2380 h 2380"/>
              <a:gd name="connsiteX3" fmla="*/ 247 w 5729"/>
              <a:gd name="connsiteY3" fmla="*/ 2267 h 2380"/>
              <a:gd name="connsiteX4" fmla="*/ 5090 w 5729"/>
              <a:gd name="connsiteY4" fmla="*/ 242 h 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9" h="2380">
                <a:moveTo>
                  <a:pt x="5090" y="242"/>
                </a:moveTo>
                <a:cubicBezTo>
                  <a:pt x="6037" y="-135"/>
                  <a:pt x="6048" y="-114"/>
                  <a:pt x="4316" y="612"/>
                </a:cubicBezTo>
                <a:lnTo>
                  <a:pt x="0" y="2380"/>
                </a:lnTo>
                <a:lnTo>
                  <a:pt x="247" y="2267"/>
                </a:lnTo>
                <a:cubicBezTo>
                  <a:pt x="2260" y="1397"/>
                  <a:pt x="4143" y="620"/>
                  <a:pt x="5090" y="242"/>
                </a:cubicBez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5726" r="99396" b="94201"/>
          <a:stretch/>
        </p:blipFill>
        <p:spPr>
          <a:xfrm>
            <a:off x="4064370" y="6998172"/>
            <a:ext cx="1573" cy="2591"/>
          </a:xfrm>
          <a:custGeom>
            <a:avLst/>
            <a:gdLst>
              <a:gd name="connsiteX0" fmla="*/ 1573 w 1573"/>
              <a:gd name="connsiteY0" fmla="*/ 0 h 2591"/>
              <a:gd name="connsiteX1" fmla="*/ 0 w 1573"/>
              <a:gd name="connsiteY1" fmla="*/ 2591 h 2591"/>
              <a:gd name="connsiteX2" fmla="*/ 119 w 1573"/>
              <a:gd name="connsiteY2" fmla="*/ 2265 h 2591"/>
              <a:gd name="connsiteX3" fmla="*/ 1573 w 1573"/>
              <a:gd name="connsiteY3" fmla="*/ 0 h 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3" h="2591">
                <a:moveTo>
                  <a:pt x="1573" y="0"/>
                </a:moveTo>
                <a:lnTo>
                  <a:pt x="0" y="2591"/>
                </a:lnTo>
                <a:lnTo>
                  <a:pt x="119" y="2265"/>
                </a:lnTo>
                <a:cubicBezTo>
                  <a:pt x="870" y="1014"/>
                  <a:pt x="1513" y="39"/>
                  <a:pt x="1573" y="0"/>
                </a:cubicBezTo>
                <a:close/>
              </a:path>
            </a:pathLst>
          </a:custGeom>
        </p:spPr>
      </p:pic>
      <p:grpSp>
        <p:nvGrpSpPr>
          <p:cNvPr id="3" name="组合 2"/>
          <p:cNvGrpSpPr/>
          <p:nvPr/>
        </p:nvGrpSpPr>
        <p:grpSpPr>
          <a:xfrm>
            <a:off x="4545614" y="2011680"/>
            <a:ext cx="7429519" cy="4829156"/>
            <a:chOff x="4064370" y="2555149"/>
            <a:chExt cx="6522350" cy="423950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8" r="78068"/>
            <a:stretch/>
          </p:blipFill>
          <p:spPr>
            <a:xfrm>
              <a:off x="4064370" y="2892238"/>
              <a:ext cx="1683869" cy="3554301"/>
            </a:xfrm>
            <a:custGeom>
              <a:avLst/>
              <a:gdLst>
                <a:gd name="connsiteX0" fmla="*/ 1534540 w 1683869"/>
                <a:gd name="connsiteY0" fmla="*/ 0 h 3554301"/>
                <a:gd name="connsiteX1" fmla="*/ 1683869 w 1683869"/>
                <a:gd name="connsiteY1" fmla="*/ 0 h 3554301"/>
                <a:gd name="connsiteX2" fmla="*/ 1683869 w 1683869"/>
                <a:gd name="connsiteY2" fmla="*/ 3554301 h 3554301"/>
                <a:gd name="connsiteX3" fmla="*/ 0 w 1683869"/>
                <a:gd name="connsiteY3" fmla="*/ 3554301 h 3554301"/>
                <a:gd name="connsiteX4" fmla="*/ 0 w 1683869"/>
                <a:gd name="connsiteY4" fmla="*/ 890357 h 3554301"/>
                <a:gd name="connsiteX5" fmla="*/ 550672 w 1683869"/>
                <a:gd name="connsiteY5" fmla="*/ 886479 h 3554301"/>
                <a:gd name="connsiteX6" fmla="*/ 568960 w 1683869"/>
                <a:gd name="connsiteY6" fmla="*/ 880383 h 3554301"/>
                <a:gd name="connsiteX7" fmla="*/ 599440 w 1683869"/>
                <a:gd name="connsiteY7" fmla="*/ 874287 h 3554301"/>
                <a:gd name="connsiteX8" fmla="*/ 642112 w 1683869"/>
                <a:gd name="connsiteY8" fmla="*/ 855999 h 3554301"/>
                <a:gd name="connsiteX9" fmla="*/ 703072 w 1683869"/>
                <a:gd name="connsiteY9" fmla="*/ 837711 h 3554301"/>
                <a:gd name="connsiteX10" fmla="*/ 745744 w 1683869"/>
                <a:gd name="connsiteY10" fmla="*/ 819423 h 3554301"/>
                <a:gd name="connsiteX11" fmla="*/ 831088 w 1683869"/>
                <a:gd name="connsiteY11" fmla="*/ 795039 h 3554301"/>
                <a:gd name="connsiteX12" fmla="*/ 879856 w 1683869"/>
                <a:gd name="connsiteY12" fmla="*/ 788943 h 3554301"/>
                <a:gd name="connsiteX13" fmla="*/ 904240 w 1683869"/>
                <a:gd name="connsiteY13" fmla="*/ 782847 h 3554301"/>
                <a:gd name="connsiteX14" fmla="*/ 965200 w 1683869"/>
                <a:gd name="connsiteY14" fmla="*/ 770655 h 3554301"/>
                <a:gd name="connsiteX15" fmla="*/ 1007872 w 1683869"/>
                <a:gd name="connsiteY15" fmla="*/ 758463 h 3554301"/>
                <a:gd name="connsiteX16" fmla="*/ 1026160 w 1683869"/>
                <a:gd name="connsiteY16" fmla="*/ 746271 h 3554301"/>
                <a:gd name="connsiteX17" fmla="*/ 1068832 w 1683869"/>
                <a:gd name="connsiteY17" fmla="*/ 721887 h 3554301"/>
                <a:gd name="connsiteX18" fmla="*/ 1093216 w 1683869"/>
                <a:gd name="connsiteY18" fmla="*/ 685311 h 3554301"/>
                <a:gd name="connsiteX19" fmla="*/ 1105408 w 1683869"/>
                <a:gd name="connsiteY19" fmla="*/ 667023 h 3554301"/>
                <a:gd name="connsiteX20" fmla="*/ 1148080 w 1683869"/>
                <a:gd name="connsiteY20" fmla="*/ 636543 h 3554301"/>
                <a:gd name="connsiteX21" fmla="*/ 1160272 w 1683869"/>
                <a:gd name="connsiteY21" fmla="*/ 618255 h 3554301"/>
                <a:gd name="connsiteX22" fmla="*/ 1129792 w 1683869"/>
                <a:gd name="connsiteY22" fmla="*/ 581679 h 3554301"/>
                <a:gd name="connsiteX23" fmla="*/ 1105408 w 1683869"/>
                <a:gd name="connsiteY23" fmla="*/ 563391 h 3554301"/>
                <a:gd name="connsiteX24" fmla="*/ 1093216 w 1683869"/>
                <a:gd name="connsiteY24" fmla="*/ 545103 h 3554301"/>
                <a:gd name="connsiteX25" fmla="*/ 1068832 w 1683869"/>
                <a:gd name="connsiteY25" fmla="*/ 532911 h 3554301"/>
                <a:gd name="connsiteX26" fmla="*/ 1013968 w 1683869"/>
                <a:gd name="connsiteY26" fmla="*/ 490239 h 3554301"/>
                <a:gd name="connsiteX27" fmla="*/ 977392 w 1683869"/>
                <a:gd name="connsiteY27" fmla="*/ 459759 h 3554301"/>
                <a:gd name="connsiteX28" fmla="*/ 959104 w 1683869"/>
                <a:gd name="connsiteY28" fmla="*/ 453663 h 3554301"/>
                <a:gd name="connsiteX29" fmla="*/ 940816 w 1683869"/>
                <a:gd name="connsiteY29" fmla="*/ 435375 h 3554301"/>
                <a:gd name="connsiteX30" fmla="*/ 922528 w 1683869"/>
                <a:gd name="connsiteY30" fmla="*/ 423183 h 3554301"/>
                <a:gd name="connsiteX31" fmla="*/ 892048 w 1683869"/>
                <a:gd name="connsiteY31" fmla="*/ 380511 h 3554301"/>
                <a:gd name="connsiteX32" fmla="*/ 885952 w 1683869"/>
                <a:gd name="connsiteY32" fmla="*/ 362223 h 3554301"/>
                <a:gd name="connsiteX33" fmla="*/ 892048 w 1683869"/>
                <a:gd name="connsiteY33" fmla="*/ 337839 h 3554301"/>
                <a:gd name="connsiteX34" fmla="*/ 916432 w 1683869"/>
                <a:gd name="connsiteY34" fmla="*/ 319551 h 3554301"/>
                <a:gd name="connsiteX35" fmla="*/ 946912 w 1683869"/>
                <a:gd name="connsiteY35" fmla="*/ 301263 h 3554301"/>
                <a:gd name="connsiteX36" fmla="*/ 965200 w 1683869"/>
                <a:gd name="connsiteY36" fmla="*/ 289071 h 3554301"/>
                <a:gd name="connsiteX37" fmla="*/ 995680 w 1683869"/>
                <a:gd name="connsiteY37" fmla="*/ 276879 h 3554301"/>
                <a:gd name="connsiteX38" fmla="*/ 1013968 w 1683869"/>
                <a:gd name="connsiteY38" fmla="*/ 264687 h 3554301"/>
                <a:gd name="connsiteX39" fmla="*/ 1038352 w 1683869"/>
                <a:gd name="connsiteY39" fmla="*/ 252495 h 3554301"/>
                <a:gd name="connsiteX40" fmla="*/ 1087120 w 1683869"/>
                <a:gd name="connsiteY40" fmla="*/ 240303 h 3554301"/>
                <a:gd name="connsiteX41" fmla="*/ 1263904 w 1683869"/>
                <a:gd name="connsiteY41" fmla="*/ 246399 h 3554301"/>
                <a:gd name="connsiteX42" fmla="*/ 1288288 w 1683869"/>
                <a:gd name="connsiteY42" fmla="*/ 252495 h 3554301"/>
                <a:gd name="connsiteX43" fmla="*/ 1343152 w 1683869"/>
                <a:gd name="connsiteY43" fmla="*/ 258591 h 3554301"/>
                <a:gd name="connsiteX44" fmla="*/ 1373632 w 1683869"/>
                <a:gd name="connsiteY44" fmla="*/ 264687 h 3554301"/>
                <a:gd name="connsiteX45" fmla="*/ 1605280 w 1683869"/>
                <a:gd name="connsiteY45" fmla="*/ 270783 h 3554301"/>
                <a:gd name="connsiteX46" fmla="*/ 1660144 w 1683869"/>
                <a:gd name="connsiteY46" fmla="*/ 264687 h 3554301"/>
                <a:gd name="connsiteX47" fmla="*/ 1654048 w 1683869"/>
                <a:gd name="connsiteY47" fmla="*/ 130575 h 3554301"/>
                <a:gd name="connsiteX48" fmla="*/ 1647952 w 1683869"/>
                <a:gd name="connsiteY48" fmla="*/ 112287 h 3554301"/>
                <a:gd name="connsiteX49" fmla="*/ 1623568 w 1683869"/>
                <a:gd name="connsiteY49" fmla="*/ 75711 h 3554301"/>
                <a:gd name="connsiteX50" fmla="*/ 1605280 w 1683869"/>
                <a:gd name="connsiteY50" fmla="*/ 51327 h 3554301"/>
                <a:gd name="connsiteX51" fmla="*/ 1562608 w 1683869"/>
                <a:gd name="connsiteY51" fmla="*/ 20847 h 3554301"/>
                <a:gd name="connsiteX52" fmla="*/ 1536549 w 1683869"/>
                <a:gd name="connsiteY52" fmla="*/ 1331 h 3554301"/>
                <a:gd name="connsiteX53" fmla="*/ 1534540 w 1683869"/>
                <a:gd name="connsiteY53" fmla="*/ 0 h 355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683869" h="3554301">
                  <a:moveTo>
                    <a:pt x="1534540" y="0"/>
                  </a:moveTo>
                  <a:lnTo>
                    <a:pt x="1683869" y="0"/>
                  </a:lnTo>
                  <a:lnTo>
                    <a:pt x="1683869" y="3554301"/>
                  </a:lnTo>
                  <a:lnTo>
                    <a:pt x="0" y="3554301"/>
                  </a:lnTo>
                  <a:lnTo>
                    <a:pt x="0" y="890357"/>
                  </a:lnTo>
                  <a:lnTo>
                    <a:pt x="550672" y="886479"/>
                  </a:lnTo>
                  <a:cubicBezTo>
                    <a:pt x="557097" y="886390"/>
                    <a:pt x="562726" y="881941"/>
                    <a:pt x="568960" y="880383"/>
                  </a:cubicBezTo>
                  <a:cubicBezTo>
                    <a:pt x="579012" y="877870"/>
                    <a:pt x="589280" y="876319"/>
                    <a:pt x="599440" y="874287"/>
                  </a:cubicBezTo>
                  <a:cubicBezTo>
                    <a:pt x="628454" y="854944"/>
                    <a:pt x="606326" y="866735"/>
                    <a:pt x="642112" y="855999"/>
                  </a:cubicBezTo>
                  <a:cubicBezTo>
                    <a:pt x="716319" y="833737"/>
                    <a:pt x="646869" y="851762"/>
                    <a:pt x="703072" y="837711"/>
                  </a:cubicBezTo>
                  <a:cubicBezTo>
                    <a:pt x="732086" y="818368"/>
                    <a:pt x="709958" y="830159"/>
                    <a:pt x="745744" y="819423"/>
                  </a:cubicBezTo>
                  <a:cubicBezTo>
                    <a:pt x="774664" y="810747"/>
                    <a:pt x="800561" y="798855"/>
                    <a:pt x="831088" y="795039"/>
                  </a:cubicBezTo>
                  <a:cubicBezTo>
                    <a:pt x="847344" y="793007"/>
                    <a:pt x="863696" y="791636"/>
                    <a:pt x="879856" y="788943"/>
                  </a:cubicBezTo>
                  <a:cubicBezTo>
                    <a:pt x="888120" y="787566"/>
                    <a:pt x="896048" y="784602"/>
                    <a:pt x="904240" y="782847"/>
                  </a:cubicBezTo>
                  <a:cubicBezTo>
                    <a:pt x="924502" y="778505"/>
                    <a:pt x="945096" y="775681"/>
                    <a:pt x="965200" y="770655"/>
                  </a:cubicBezTo>
                  <a:cubicBezTo>
                    <a:pt x="973013" y="768702"/>
                    <a:pt x="999127" y="762836"/>
                    <a:pt x="1007872" y="758463"/>
                  </a:cubicBezTo>
                  <a:cubicBezTo>
                    <a:pt x="1014425" y="755186"/>
                    <a:pt x="1019799" y="749906"/>
                    <a:pt x="1026160" y="746271"/>
                  </a:cubicBezTo>
                  <a:cubicBezTo>
                    <a:pt x="1080300" y="715334"/>
                    <a:pt x="1024276" y="751591"/>
                    <a:pt x="1068832" y="721887"/>
                  </a:cubicBezTo>
                  <a:cubicBezTo>
                    <a:pt x="1079545" y="689748"/>
                    <a:pt x="1067847" y="715753"/>
                    <a:pt x="1093216" y="685311"/>
                  </a:cubicBezTo>
                  <a:cubicBezTo>
                    <a:pt x="1097906" y="679683"/>
                    <a:pt x="1100227" y="672204"/>
                    <a:pt x="1105408" y="667023"/>
                  </a:cubicBezTo>
                  <a:cubicBezTo>
                    <a:pt x="1112969" y="659462"/>
                    <a:pt x="1137696" y="643466"/>
                    <a:pt x="1148080" y="636543"/>
                  </a:cubicBezTo>
                  <a:cubicBezTo>
                    <a:pt x="1152144" y="630447"/>
                    <a:pt x="1160272" y="625581"/>
                    <a:pt x="1160272" y="618255"/>
                  </a:cubicBezTo>
                  <a:cubicBezTo>
                    <a:pt x="1160272" y="596840"/>
                    <a:pt x="1143170" y="591235"/>
                    <a:pt x="1129792" y="581679"/>
                  </a:cubicBezTo>
                  <a:cubicBezTo>
                    <a:pt x="1121524" y="575774"/>
                    <a:pt x="1112592" y="570575"/>
                    <a:pt x="1105408" y="563391"/>
                  </a:cubicBezTo>
                  <a:cubicBezTo>
                    <a:pt x="1100227" y="558210"/>
                    <a:pt x="1098844" y="549793"/>
                    <a:pt x="1093216" y="545103"/>
                  </a:cubicBezTo>
                  <a:cubicBezTo>
                    <a:pt x="1086235" y="539285"/>
                    <a:pt x="1075928" y="538588"/>
                    <a:pt x="1068832" y="532911"/>
                  </a:cubicBezTo>
                  <a:cubicBezTo>
                    <a:pt x="1010090" y="485917"/>
                    <a:pt x="1055181" y="503977"/>
                    <a:pt x="1013968" y="490239"/>
                  </a:cubicBezTo>
                  <a:cubicBezTo>
                    <a:pt x="1000486" y="476757"/>
                    <a:pt x="994366" y="468246"/>
                    <a:pt x="977392" y="459759"/>
                  </a:cubicBezTo>
                  <a:cubicBezTo>
                    <a:pt x="971645" y="456885"/>
                    <a:pt x="965200" y="455695"/>
                    <a:pt x="959104" y="453663"/>
                  </a:cubicBezTo>
                  <a:cubicBezTo>
                    <a:pt x="953008" y="447567"/>
                    <a:pt x="947439" y="440894"/>
                    <a:pt x="940816" y="435375"/>
                  </a:cubicBezTo>
                  <a:cubicBezTo>
                    <a:pt x="935188" y="430685"/>
                    <a:pt x="927709" y="428364"/>
                    <a:pt x="922528" y="423183"/>
                  </a:cubicBezTo>
                  <a:cubicBezTo>
                    <a:pt x="919767" y="420422"/>
                    <a:pt x="895509" y="387434"/>
                    <a:pt x="892048" y="380511"/>
                  </a:cubicBezTo>
                  <a:cubicBezTo>
                    <a:pt x="889174" y="374764"/>
                    <a:pt x="887984" y="368319"/>
                    <a:pt x="885952" y="362223"/>
                  </a:cubicBezTo>
                  <a:cubicBezTo>
                    <a:pt x="887984" y="354095"/>
                    <a:pt x="887178" y="344657"/>
                    <a:pt x="892048" y="337839"/>
                  </a:cubicBezTo>
                  <a:cubicBezTo>
                    <a:pt x="897953" y="329571"/>
                    <a:pt x="907978" y="325187"/>
                    <a:pt x="916432" y="319551"/>
                  </a:cubicBezTo>
                  <a:cubicBezTo>
                    <a:pt x="926291" y="312979"/>
                    <a:pt x="936864" y="307543"/>
                    <a:pt x="946912" y="301263"/>
                  </a:cubicBezTo>
                  <a:cubicBezTo>
                    <a:pt x="953125" y="297380"/>
                    <a:pt x="958647" y="292348"/>
                    <a:pt x="965200" y="289071"/>
                  </a:cubicBezTo>
                  <a:cubicBezTo>
                    <a:pt x="974987" y="284177"/>
                    <a:pt x="985893" y="281773"/>
                    <a:pt x="995680" y="276879"/>
                  </a:cubicBezTo>
                  <a:cubicBezTo>
                    <a:pt x="1002233" y="273602"/>
                    <a:pt x="1007607" y="268322"/>
                    <a:pt x="1013968" y="264687"/>
                  </a:cubicBezTo>
                  <a:cubicBezTo>
                    <a:pt x="1021858" y="260178"/>
                    <a:pt x="1029731" y="255369"/>
                    <a:pt x="1038352" y="252495"/>
                  </a:cubicBezTo>
                  <a:cubicBezTo>
                    <a:pt x="1054248" y="247196"/>
                    <a:pt x="1087120" y="240303"/>
                    <a:pt x="1087120" y="240303"/>
                  </a:cubicBezTo>
                  <a:cubicBezTo>
                    <a:pt x="1146048" y="242335"/>
                    <a:pt x="1205049" y="242832"/>
                    <a:pt x="1263904" y="246399"/>
                  </a:cubicBezTo>
                  <a:cubicBezTo>
                    <a:pt x="1272267" y="246906"/>
                    <a:pt x="1280007" y="251221"/>
                    <a:pt x="1288288" y="252495"/>
                  </a:cubicBezTo>
                  <a:cubicBezTo>
                    <a:pt x="1306475" y="255293"/>
                    <a:pt x="1324936" y="255989"/>
                    <a:pt x="1343152" y="258591"/>
                  </a:cubicBezTo>
                  <a:cubicBezTo>
                    <a:pt x="1353409" y="260056"/>
                    <a:pt x="1363282" y="264206"/>
                    <a:pt x="1373632" y="264687"/>
                  </a:cubicBezTo>
                  <a:cubicBezTo>
                    <a:pt x="1450791" y="268276"/>
                    <a:pt x="1528064" y="268751"/>
                    <a:pt x="1605280" y="270783"/>
                  </a:cubicBezTo>
                  <a:cubicBezTo>
                    <a:pt x="1623568" y="268751"/>
                    <a:pt x="1654099" y="282066"/>
                    <a:pt x="1660144" y="264687"/>
                  </a:cubicBezTo>
                  <a:cubicBezTo>
                    <a:pt x="1674845" y="222421"/>
                    <a:pt x="1657617" y="175183"/>
                    <a:pt x="1654048" y="130575"/>
                  </a:cubicBezTo>
                  <a:cubicBezTo>
                    <a:pt x="1653536" y="124170"/>
                    <a:pt x="1651073" y="117904"/>
                    <a:pt x="1647952" y="112287"/>
                  </a:cubicBezTo>
                  <a:cubicBezTo>
                    <a:pt x="1640836" y="99478"/>
                    <a:pt x="1632360" y="87433"/>
                    <a:pt x="1623568" y="75711"/>
                  </a:cubicBezTo>
                  <a:cubicBezTo>
                    <a:pt x="1617472" y="67583"/>
                    <a:pt x="1612464" y="58511"/>
                    <a:pt x="1605280" y="51327"/>
                  </a:cubicBezTo>
                  <a:cubicBezTo>
                    <a:pt x="1595319" y="41366"/>
                    <a:pt x="1574723" y="29500"/>
                    <a:pt x="1562608" y="20847"/>
                  </a:cubicBezTo>
                  <a:cubicBezTo>
                    <a:pt x="1550697" y="12339"/>
                    <a:pt x="1543852" y="6630"/>
                    <a:pt x="1536549" y="1331"/>
                  </a:cubicBezTo>
                  <a:lnTo>
                    <a:pt x="1534540" y="0"/>
                  </a:lnTo>
                  <a:close/>
                </a:path>
              </a:pathLst>
            </a:cu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3" r="22312"/>
            <a:stretch/>
          </p:blipFill>
          <p:spPr>
            <a:xfrm>
              <a:off x="5748239" y="2555149"/>
              <a:ext cx="4838481" cy="4239500"/>
            </a:xfrm>
            <a:prstGeom prst="rect">
              <a:avLst/>
            </a:prstGeom>
          </p:spPr>
        </p:pic>
      </p:grp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6" t="64411" b="18094"/>
          <a:stretch/>
        </p:blipFill>
        <p:spPr>
          <a:xfrm>
            <a:off x="3943767" y="5435764"/>
            <a:ext cx="1461977" cy="741681"/>
          </a:xfrm>
          <a:prstGeom prst="rect">
            <a:avLst/>
          </a:prstGeom>
        </p:spPr>
      </p:pic>
      <p:sp>
        <p:nvSpPr>
          <p:cNvPr id="18" name="任意多边形 19">
            <a:hlinkClick r:id="rId8" action="ppaction://hlinksldjump"/>
            <a:extLst>
              <a:ext uri="{FF2B5EF4-FFF2-40B4-BE49-F238E27FC236}">
                <a16:creationId xmlns:a16="http://schemas.microsoft.com/office/drawing/2014/main" id="{0E6D6F99-367A-480D-807E-1145F0E47A5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6864269-82E6-4E33-9BA2-125597F78769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302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BF74F1FE-7DAD-4E17-BE6B-B29EDC6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Modelling &amp; Optimization of Disembarking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AF4148-4CBF-443B-9E2E-A7A790085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270361" cy="4188525"/>
          </a:xfrm>
        </p:spPr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cs typeface="Times New Roman" panose="02020603050405020304" pitchFamily="18" charset="0"/>
              </a:rPr>
              <a:t>The starting point and destination of the passengers are exchanged.</a:t>
            </a:r>
          </a:p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cs typeface="Times New Roman" panose="02020603050405020304" pitchFamily="18" charset="0"/>
              </a:rPr>
              <a:t>The aisles are maximally </a:t>
            </a:r>
            <a:r>
              <a:rPr lang="en-US" altLang="zh-CN" dirty="0" smtClean="0">
                <a:latin typeface="+mn-lt"/>
                <a:cs typeface="Times New Roman" panose="02020603050405020304" pitchFamily="18" charset="0"/>
              </a:rPr>
              <a:t>utilized 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in terms of </a:t>
            </a:r>
            <a:r>
              <a:rPr lang="en-US" altLang="zh-CN" b="1" dirty="0" err="1">
                <a:latin typeface="+mn-lt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.</a:t>
            </a:r>
          </a:p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 smtClean="0">
                <a:latin typeface="+mn-lt"/>
                <a:cs typeface="Times New Roman" panose="02020603050405020304" pitchFamily="18" charset="0"/>
              </a:rPr>
              <a:t>No possibility 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of offering </a:t>
            </a:r>
            <a:r>
              <a:rPr lang="en-US" altLang="zh-CN" dirty="0" smtClean="0">
                <a:latin typeface="+mn-lt"/>
                <a:cs typeface="Times New Roman" panose="02020603050405020304" pitchFamily="18" charset="0"/>
              </a:rPr>
              <a:t>seats</a:t>
            </a:r>
          </a:p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 smtClean="0">
                <a:latin typeface="+mn-lt"/>
                <a:cs typeface="Times New Roman" panose="02020603050405020304" pitchFamily="18" charset="0"/>
              </a:rPr>
              <a:t>Passengers 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queue as the ideal way, having higher </a:t>
            </a:r>
            <a:r>
              <a:rPr lang="en-US" altLang="zh-CN" dirty="0" err="1">
                <a:latin typeface="+mn-lt"/>
                <a:cs typeface="Times New Roman" panose="02020603050405020304" pitchFamily="18" charset="0"/>
              </a:rPr>
              <a:t>parallelity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 than boarding. Therefore</a:t>
            </a:r>
            <a:r>
              <a:rPr lang="en-US" altLang="zh-CN" b="1" dirty="0">
                <a:latin typeface="+mn-lt"/>
                <a:cs typeface="Times New Roman" panose="02020603050405020304" pitchFamily="18" charset="0"/>
              </a:rPr>
              <a:t>, the time needed is shorter than boarding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958394" y="5363635"/>
            <a:ext cx="415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F007B"/>
                </a:solidFill>
              </a:rPr>
              <a:t>Fig. The Optimal Disembarking Strategy</a:t>
            </a:r>
            <a:endParaRPr lang="zh-CN" altLang="en-US" sz="1400" b="1" dirty="0">
              <a:solidFill>
                <a:srgbClr val="0F007B"/>
              </a:solidFill>
            </a:endParaRPr>
          </a:p>
        </p:txBody>
      </p:sp>
      <p:sp>
        <p:nvSpPr>
          <p:cNvPr id="11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7E6C1F40-90F2-4934-800D-150A4EC500C5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ECD6216-62C6-4019-AA31-454926B96F9B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85876A-F4F4-4748-8987-5D262645E4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3" t="35030" r="23074" b="25333"/>
          <a:stretch/>
        </p:blipFill>
        <p:spPr>
          <a:xfrm>
            <a:off x="6385438" y="2901142"/>
            <a:ext cx="5296794" cy="21924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60823" y="5025081"/>
            <a:ext cx="4986137" cy="646331"/>
          </a:xfrm>
          <a:prstGeom prst="rect">
            <a:avLst/>
          </a:prstGeom>
          <a:noFill/>
          <a:ln w="28575">
            <a:solidFill>
              <a:srgbClr val="12008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In a word, in disembarking, it’s possible to optimize boarding time and satisfaction at the same time.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657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4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Sensitivity Analysis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2BE894C9-A1D3-4D28-A54F-B7601CAE9F9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6D80F57-AF09-47F1-8D5A-4F841BEC2D3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29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9105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1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The Structure of Our </a:t>
            </a:r>
            <a:r>
              <a:rPr lang="en-US" altLang="zh-CN" dirty="0">
                <a:latin typeface="+mj-lt"/>
              </a:rPr>
              <a:t>M</a:t>
            </a:r>
            <a:r>
              <a:rPr lang="en-US" altLang="zh-CN" b="1" dirty="0">
                <a:latin typeface="+mj-lt"/>
              </a:rPr>
              <a:t>odel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0D34D7B9-780C-4E33-905F-D19BD2A93A13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A080F05-10CB-4D7F-B481-400962DB79F6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512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Results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276235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1: A Longer Stowing Time</a:t>
            </a: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is the most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while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Front-to-Back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method seems totally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not sensitive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2:</a:t>
            </a:r>
            <a:r>
              <a:rPr lang="zh-CN" altLang="en-US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Queue</a:t>
            </a:r>
            <a:r>
              <a:rPr lang="zh-CN" altLang="en-US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Jumping</a:t>
            </a: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Both Methods are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which makes a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Big Impact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on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Total Results</a:t>
            </a: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3: Reduction of Passengers</a:t>
            </a: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is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the most Sensitive 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Furthest Distribution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of Points),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Back-to-Front Method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still </a:t>
            </a: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not so sensitive</a:t>
            </a: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4671060" y="2222287"/>
            <a:ext cx="459953" cy="45995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任意多边形 5"/>
          <p:cNvSpPr/>
          <p:nvPr/>
        </p:nvSpPr>
        <p:spPr>
          <a:xfrm>
            <a:off x="5392435" y="2251508"/>
            <a:ext cx="703564" cy="430732"/>
          </a:xfrm>
          <a:custGeom>
            <a:avLst/>
            <a:gdLst>
              <a:gd name="connsiteX0" fmla="*/ 0 w 703564"/>
              <a:gd name="connsiteY0" fmla="*/ 430732 h 430732"/>
              <a:gd name="connsiteX1" fmla="*/ 274320 w 703564"/>
              <a:gd name="connsiteY1" fmla="*/ 11632 h 430732"/>
              <a:gd name="connsiteX2" fmla="*/ 655320 w 703564"/>
              <a:gd name="connsiteY2" fmla="*/ 118312 h 430732"/>
              <a:gd name="connsiteX3" fmla="*/ 685800 w 703564"/>
              <a:gd name="connsiteY3" fmla="*/ 133552 h 43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3564" h="430732">
                <a:moveTo>
                  <a:pt x="0" y="430732"/>
                </a:moveTo>
                <a:cubicBezTo>
                  <a:pt x="82550" y="247217"/>
                  <a:pt x="165100" y="63702"/>
                  <a:pt x="274320" y="11632"/>
                </a:cubicBezTo>
                <a:cubicBezTo>
                  <a:pt x="383540" y="-40438"/>
                  <a:pt x="586740" y="97992"/>
                  <a:pt x="655320" y="118312"/>
                </a:cubicBezTo>
                <a:cubicBezTo>
                  <a:pt x="723900" y="138632"/>
                  <a:pt x="704850" y="136092"/>
                  <a:pt x="685800" y="133552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932680" y="4363720"/>
            <a:ext cx="198333" cy="670560"/>
            <a:chOff x="4932680" y="4363720"/>
            <a:chExt cx="198333" cy="670560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039360" y="4363720"/>
              <a:ext cx="0" cy="67056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/>
            <p:cNvSpPr/>
            <p:nvPr/>
          </p:nvSpPr>
          <p:spPr>
            <a:xfrm>
              <a:off x="4932680" y="4500880"/>
              <a:ext cx="198333" cy="3657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4994910" y="436372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4993640" y="503428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5399948" y="4363720"/>
            <a:ext cx="198333" cy="670560"/>
            <a:chOff x="4940193" y="4363720"/>
            <a:chExt cx="198333" cy="670560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5039360" y="4363720"/>
              <a:ext cx="0" cy="67056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4940193" y="4650740"/>
              <a:ext cx="198333" cy="965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4994910" y="436372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4993640" y="5034280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A9DA9DB8-2D94-4AD6-9A36-70D1D109484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FAD4968-A120-4BFE-9220-ED4E013BBDF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9511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Conclusion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副标题 2"/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10554574" cy="4276235"/>
              </a:xfrm>
            </p:spPr>
            <p:txBody>
              <a:bodyPr anchor="t">
                <a:normAutofit/>
              </a:bodyPr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Conclusion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 Boarding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is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Far More Sensitive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than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Front-to-Back Method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Justification: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Randomized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Boarding Sequence can result in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Immeasurable Effects</a:t>
                </a:r>
                <a:endParaRPr lang="en-US" altLang="zh-CN" sz="1800" dirty="0">
                  <a:solidFill>
                    <a:srgbClr val="00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Back-to-Front Method Performs the Best Overall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Justification: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Back-to-Front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Front-to-Back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are the least sensitive, but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Overall Time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satisfy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distinguish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Back-to-Front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from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Front-to-Back</a:t>
                </a:r>
                <a:endParaRPr lang="en-US" altLang="zh-CN" sz="1800" dirty="0">
                  <a:solidFill>
                    <a:srgbClr val="00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副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10554574" cy="427623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7A128B1A-2D8C-452B-A63C-9680FB38943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6CD0104-E2FA-4EFB-BC01-AACAD6104104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29652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5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Extensions of Our Model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C9A8DDF3-8E64-4BBD-8723-C8AAFC926420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1EA125B-DF61-440C-BDC8-A5BB389E9CED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6398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Coordinates: Flying Wing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3407848" cy="5031953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Flying Wing Aircraft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We adopted three-dimensional coordinates.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We see every block as independent parts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122676" y="2077212"/>
            <a:ext cx="8841511" cy="4423233"/>
            <a:chOff x="2779776" y="1975612"/>
            <a:chExt cx="8841511" cy="4423233"/>
          </a:xfrm>
        </p:grpSpPr>
        <p:grpSp>
          <p:nvGrpSpPr>
            <p:cNvPr id="8" name="组合 7"/>
            <p:cNvGrpSpPr/>
            <p:nvPr/>
          </p:nvGrpSpPr>
          <p:grpSpPr>
            <a:xfrm>
              <a:off x="4553434" y="1975612"/>
              <a:ext cx="7067853" cy="4423233"/>
              <a:chOff x="2562074" y="1975612"/>
              <a:chExt cx="7067853" cy="4423233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62074" y="1975612"/>
                <a:ext cx="7067853" cy="4161028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4191000" y="6075680"/>
                <a:ext cx="381000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5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Fig. Division of coordinates in Flying Wing</a:t>
                </a:r>
                <a:endParaRPr lang="zh-CN" altLang="en-US" sz="15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" name="矩形 1"/>
            <p:cNvSpPr/>
            <p:nvPr/>
          </p:nvSpPr>
          <p:spPr>
            <a:xfrm>
              <a:off x="5232400" y="2814320"/>
              <a:ext cx="6202680" cy="34544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cxnSp>
          <p:nvCxnSpPr>
            <p:cNvPr id="9" name="直接箭头连接符 8"/>
            <p:cNvCxnSpPr>
              <a:stCxn id="10" idx="3"/>
            </p:cNvCxnSpPr>
            <p:nvPr/>
          </p:nvCxnSpPr>
          <p:spPr>
            <a:xfrm flipV="1">
              <a:off x="4322064" y="3078480"/>
              <a:ext cx="2340864" cy="2029968"/>
            </a:xfrm>
            <a:prstGeom prst="straightConnector1">
              <a:avLst/>
            </a:prstGeom>
            <a:ln w="19050">
              <a:solidFill>
                <a:srgbClr val="0F00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2779776" y="4946865"/>
              <a:ext cx="1542288" cy="323165"/>
            </a:xfrm>
            <a:prstGeom prst="rect">
              <a:avLst/>
            </a:prstGeom>
            <a:noFill/>
            <a:ln w="28575">
              <a:solidFill>
                <a:srgbClr val="0F007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rgbClr val="0F007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Main Aisle Cells</a:t>
              </a:r>
              <a:endParaRPr lang="zh-CN" altLang="en-US" sz="1500" dirty="0">
                <a:solidFill>
                  <a:srgbClr val="0F007B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 rot="5400000">
              <a:off x="6716268" y="4232656"/>
              <a:ext cx="2491232" cy="345440"/>
            </a:xfrm>
            <a:prstGeom prst="rect">
              <a:avLst/>
            </a:prstGeom>
            <a:solidFill>
              <a:schemeClr val="accent6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体" panose="02010600030101010101" pitchFamily="2" charset="-122"/>
              </a:endParaRPr>
            </a:p>
          </p:txBody>
        </p:sp>
        <p:cxnSp>
          <p:nvCxnSpPr>
            <p:cNvPr id="16" name="直接箭头连接符 15"/>
            <p:cNvCxnSpPr>
              <a:stCxn id="17" idx="3"/>
            </p:cNvCxnSpPr>
            <p:nvPr/>
          </p:nvCxnSpPr>
          <p:spPr>
            <a:xfrm>
              <a:off x="4314305" y="5564632"/>
              <a:ext cx="3519055" cy="0"/>
            </a:xfrm>
            <a:prstGeom prst="straightConnector1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2779776" y="5403049"/>
              <a:ext cx="1534529" cy="323165"/>
            </a:xfrm>
            <a:prstGeom prst="rect">
              <a:avLst/>
            </a:prstGeom>
            <a:noFill/>
            <a:ln w="28575">
              <a:solidFill>
                <a:schemeClr val="accent6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Block Aisle Cells</a:t>
              </a:r>
              <a:endParaRPr lang="zh-CN" altLang="en-US" sz="15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D5E9044C-18B2-44C9-8091-41432A5707B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38A1E43-5DA4-42E4-8B01-761EA31B9B79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38399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Coordinates: TETA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11084" y="1885951"/>
            <a:ext cx="11769833" cy="4617995"/>
            <a:chOff x="211084" y="1885951"/>
            <a:chExt cx="11769833" cy="4617995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43" b="1"/>
            <a:stretch/>
          </p:blipFill>
          <p:spPr>
            <a:xfrm>
              <a:off x="211084" y="1885951"/>
              <a:ext cx="11769833" cy="4467812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4191000" y="6180781"/>
              <a:ext cx="3810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Fig. Division of coordinates in TETA</a:t>
              </a:r>
              <a:endParaRPr lang="zh-CN" altLang="en-US" sz="15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1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0DD0ABF7-6C20-4892-88E9-BA6B5DB3FF5D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13B3045-A5C5-473E-8109-23D53EB3B6A5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85469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981950" cy="970450"/>
          </a:xfrm>
        </p:spPr>
        <p:txBody>
          <a:bodyPr anchor="ctr"/>
          <a:lstStyle/>
          <a:p>
            <a:r>
              <a:rPr lang="en-US" altLang="zh-CN" dirty="0" err="1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Optimisation</a:t>
            </a:r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: Occupational Rate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副标题 2"/>
              <p:cNvSpPr>
                <a:spLocks noGrp="1"/>
              </p:cNvSpPr>
              <p:nvPr>
                <p:ph idx="1"/>
              </p:nvPr>
            </p:nvSpPr>
            <p:spPr>
              <a:xfrm>
                <a:off x="809999" y="4096807"/>
                <a:ext cx="9734175" cy="2730713"/>
              </a:xfrm>
            </p:spPr>
            <p:txBody>
              <a:bodyPr anchor="t">
                <a:noAutofit/>
              </a:bodyPr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Claim 2 – </a:t>
                </a:r>
                <a:r>
                  <a:rPr lang="en-US" altLang="zh-CN" b="1" dirty="0" err="1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Optimisation</a:t>
                </a:r>
                <a:r>
                  <a:rPr lang="en-US" altLang="zh-CN" b="1" dirty="0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based on occupational rate</a:t>
                </a:r>
                <a:endParaRPr lang="en-US" altLang="zh-CN" dirty="0">
                  <a:solidFill>
                    <a:srgbClr val="00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Determining the priority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Main cells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Block cells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Introducing the </a:t>
                </a:r>
                <a:r>
                  <a:rPr lang="en-US" altLang="zh-CN" sz="1800" i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efficiency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altLang="zh-CN" sz="1800" dirty="0">
                  <a:solidFill>
                    <a:srgbClr val="00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introduce this variable solely for the purpose of qualitative analysis of multiple blocks.</a:t>
                </a:r>
              </a:p>
            </p:txBody>
          </p:sp>
        </mc:Choice>
        <mc:Fallback xmlns="">
          <p:sp>
            <p:nvSpPr>
              <p:cNvPr id="5" name="副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9999" y="4096807"/>
                <a:ext cx="9734175" cy="273071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371" y="2426397"/>
            <a:ext cx="9455258" cy="14377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E4C07125-D96C-4FBA-853B-7DB8E3351AE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6D875C-45FC-4D9F-912E-D4D7B4C55B7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30614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0A4217E1-CF2E-4122-90DD-9FCE7A729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47188"/>
            <a:ext cx="10820025" cy="970450"/>
          </a:xfrm>
        </p:spPr>
        <p:txBody>
          <a:bodyPr anchor="ctr"/>
          <a:lstStyle/>
          <a:p>
            <a:r>
              <a:rPr lang="en-US" altLang="zh-CN" dirty="0" err="1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Optimisation</a:t>
            </a:r>
            <a:r>
              <a:rPr lang="en-GB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GB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Optimal</a:t>
            </a:r>
            <a:r>
              <a:rPr lang="zh-CN" altLang="en-US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GB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Boarding Method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632" y="1980110"/>
            <a:ext cx="3565014" cy="21376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838" y="4217549"/>
            <a:ext cx="3304602" cy="247845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68963" y="5133901"/>
            <a:ext cx="6076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/>
                </a:solidFill>
              </a:rPr>
              <a:t>Fig. Flow Chart for the Optimal Boarding Method</a:t>
            </a:r>
            <a:endParaRPr lang="zh-CN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401632" y="1980111"/>
            <a:ext cx="3565014" cy="2176600"/>
          </a:xfrm>
          <a:prstGeom prst="rect">
            <a:avLst/>
          </a:prstGeom>
          <a:noFill/>
          <a:ln w="28575">
            <a:prstDash val="sysDash"/>
          </a:ln>
          <a:effectLst>
            <a:softEdge rad="762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401632" y="4156710"/>
            <a:ext cx="3565014" cy="2584449"/>
          </a:xfrm>
          <a:prstGeom prst="rect">
            <a:avLst/>
          </a:prstGeom>
          <a:noFill/>
          <a:ln w="28575">
            <a:prstDash val="sysDash"/>
          </a:ln>
          <a:effectLst>
            <a:softEdge rad="762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480304" y="5808514"/>
            <a:ext cx="2450592" cy="323165"/>
          </a:xfrm>
          <a:prstGeom prst="rect">
            <a:avLst/>
          </a:prstGeom>
          <a:noFill/>
          <a:ln w="28575">
            <a:solidFill>
              <a:srgbClr val="0F007B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altLang="zh-CN" sz="1500" dirty="0"/>
              <a:t>Two block division schemes</a:t>
            </a:r>
            <a:endParaRPr lang="zh-CN" altLang="en-US" sz="1500" dirty="0"/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7516368" y="3667940"/>
            <a:ext cx="885264" cy="2123260"/>
          </a:xfrm>
          <a:prstGeom prst="straightConnector1">
            <a:avLst/>
          </a:prstGeom>
          <a:ln w="28575">
            <a:solidFill>
              <a:srgbClr val="0F00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7959000" y="5942594"/>
            <a:ext cx="442632" cy="196078"/>
          </a:xfrm>
          <a:prstGeom prst="straightConnector1">
            <a:avLst/>
          </a:prstGeom>
          <a:ln w="28575">
            <a:solidFill>
              <a:srgbClr val="0F00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4C9FE219-7B61-4A77-97AB-BDBC7F6C7C0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2941904-929D-4E1C-8741-C4CD1D27B28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6F83C8-D083-4BD1-948C-ADF8764100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59" y="2553252"/>
            <a:ext cx="6610606" cy="239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033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775" y="2241038"/>
            <a:ext cx="3208866" cy="1695878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E63EA5C6-788B-4E6D-BE07-E70C5A93D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Conclusion: Flying Wing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3">
                <a:extLst>
                  <a:ext uri="{FF2B5EF4-FFF2-40B4-BE49-F238E27FC236}">
                    <a16:creationId xmlns:a16="http://schemas.microsoft.com/office/drawing/2014/main" id="{2E5E88F9-E49C-42F7-80FF-3DA2824CDC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9443" y="2241038"/>
                <a:ext cx="3692328" cy="3636511"/>
              </a:xfrm>
            </p:spPr>
            <p:txBody>
              <a:bodyPr anchor="t">
                <a:noAutofit/>
              </a:bodyPr>
              <a:lstStyle/>
              <a:p>
                <a:pPr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Conclusion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Regional optimum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</a:rPr>
                  <a:t>Steffen sub-perfect</a:t>
                </a:r>
              </a:p>
              <a:p>
                <a:pPr lvl="1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</a:rPr>
                  <a:t>The key of our model – maintaining optimality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</a:rPr>
                  <a:t>Boarding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+mn-lt"/>
                  </a:rPr>
                  <a:t> </a:t>
                </a:r>
                <a:r>
                  <a:rPr lang="en-US" altLang="zh-CN" sz="1800" dirty="0">
                    <a:latin typeface="+mn-lt"/>
                  </a:rPr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+mn-lt"/>
                  </a:rPr>
                  <a:t> (inner to outer)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i="1" dirty="0">
                    <a:latin typeface="+mn-lt"/>
                  </a:rPr>
                  <a:t>Backup Passengers</a:t>
                </a:r>
              </a:p>
              <a:p>
                <a:pPr lvl="2"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</a:rPr>
                  <a:t>Greedy Algorithm</a:t>
                </a:r>
                <a:endParaRPr lang="zh-CN" altLang="en-US" sz="1800" dirty="0">
                  <a:latin typeface="+mn-lt"/>
                </a:endParaRPr>
              </a:p>
              <a:p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7" name="内容占位符 3">
                <a:extLst>
                  <a:ext uri="{FF2B5EF4-FFF2-40B4-BE49-F238E27FC236}">
                    <a16:creationId xmlns:a16="http://schemas.microsoft.com/office/drawing/2014/main" id="{2E5E88F9-E49C-42F7-80FF-3DA2824CDC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9443" y="2241038"/>
                <a:ext cx="3692328" cy="363651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3460593" y="4433419"/>
            <a:ext cx="3552567" cy="2152673"/>
            <a:chOff x="6489699" y="2786848"/>
            <a:chExt cx="5223607" cy="3165237"/>
          </a:xfrm>
        </p:grpSpPr>
        <p:sp>
          <p:nvSpPr>
            <p:cNvPr id="6" name="文本框 5"/>
            <p:cNvSpPr txBox="1"/>
            <p:nvPr/>
          </p:nvSpPr>
          <p:spPr>
            <a:xfrm>
              <a:off x="7367295" y="5499537"/>
              <a:ext cx="3468414" cy="452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Fig. Ideal Boarding Scheme</a:t>
              </a:r>
              <a:endParaRPr lang="zh-CN" alt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489699" y="2786848"/>
              <a:ext cx="5223607" cy="2692983"/>
            </a:xfrm>
            <a:custGeom>
              <a:avLst/>
              <a:gdLst>
                <a:gd name="connsiteX0" fmla="*/ 2858338 w 6345741"/>
                <a:gd name="connsiteY0" fmla="*/ 0 h 3271489"/>
                <a:gd name="connsiteX1" fmla="*/ 4720849 w 6345741"/>
                <a:gd name="connsiteY1" fmla="*/ 0 h 3271489"/>
                <a:gd name="connsiteX2" fmla="*/ 4690906 w 6345741"/>
                <a:gd name="connsiteY2" fmla="*/ 25689 h 3271489"/>
                <a:gd name="connsiteX3" fmla="*/ 4632167 w 6345741"/>
                <a:gd name="connsiteY3" fmla="*/ 76013 h 3271489"/>
                <a:gd name="connsiteX4" fmla="*/ 4602332 w 6345741"/>
                <a:gd name="connsiteY4" fmla="*/ 97027 h 3271489"/>
                <a:gd name="connsiteX5" fmla="*/ 4602588 w 6345741"/>
                <a:gd name="connsiteY5" fmla="*/ 95896 h 3271489"/>
                <a:gd name="connsiteX6" fmla="*/ 4601521 w 6345741"/>
                <a:gd name="connsiteY6" fmla="*/ 97598 h 3271489"/>
                <a:gd name="connsiteX7" fmla="*/ 4602332 w 6345741"/>
                <a:gd name="connsiteY7" fmla="*/ 97027 h 3271489"/>
                <a:gd name="connsiteX8" fmla="*/ 4602115 w 6345741"/>
                <a:gd name="connsiteY8" fmla="*/ 97985 h 3271489"/>
                <a:gd name="connsiteX9" fmla="*/ 4555967 w 6345741"/>
                <a:gd name="connsiteY9" fmla="*/ 139513 h 3271489"/>
                <a:gd name="connsiteX10" fmla="*/ 4505167 w 6345741"/>
                <a:gd name="connsiteY10" fmla="*/ 177613 h 3271489"/>
                <a:gd name="connsiteX11" fmla="*/ 4467067 w 6345741"/>
                <a:gd name="connsiteY11" fmla="*/ 228413 h 3271489"/>
                <a:gd name="connsiteX12" fmla="*/ 4454367 w 6345741"/>
                <a:gd name="connsiteY12" fmla="*/ 406213 h 3271489"/>
                <a:gd name="connsiteX13" fmla="*/ 4479767 w 6345741"/>
                <a:gd name="connsiteY13" fmla="*/ 520513 h 3271489"/>
                <a:gd name="connsiteX14" fmla="*/ 4505167 w 6345741"/>
                <a:gd name="connsiteY14" fmla="*/ 596713 h 3271489"/>
                <a:gd name="connsiteX15" fmla="*/ 4555967 w 6345741"/>
                <a:gd name="connsiteY15" fmla="*/ 672913 h 3271489"/>
                <a:gd name="connsiteX16" fmla="*/ 4568667 w 6345741"/>
                <a:gd name="connsiteY16" fmla="*/ 711013 h 3271489"/>
                <a:gd name="connsiteX17" fmla="*/ 4619467 w 6345741"/>
                <a:gd name="connsiteY17" fmla="*/ 774513 h 3271489"/>
                <a:gd name="connsiteX18" fmla="*/ 4682967 w 6345741"/>
                <a:gd name="connsiteY18" fmla="*/ 838013 h 3271489"/>
                <a:gd name="connsiteX19" fmla="*/ 4733767 w 6345741"/>
                <a:gd name="connsiteY19" fmla="*/ 901513 h 3271489"/>
                <a:gd name="connsiteX20" fmla="*/ 4822667 w 6345741"/>
                <a:gd name="connsiteY20" fmla="*/ 1003113 h 3271489"/>
                <a:gd name="connsiteX21" fmla="*/ 4860767 w 6345741"/>
                <a:gd name="connsiteY21" fmla="*/ 1041213 h 3271489"/>
                <a:gd name="connsiteX22" fmla="*/ 4987767 w 6345741"/>
                <a:gd name="connsiteY22" fmla="*/ 1092013 h 3271489"/>
                <a:gd name="connsiteX23" fmla="*/ 5521167 w 6345741"/>
                <a:gd name="connsiteY23" fmla="*/ 1104713 h 3271489"/>
                <a:gd name="connsiteX24" fmla="*/ 5825967 w 6345741"/>
                <a:gd name="connsiteY24" fmla="*/ 1079313 h 3271489"/>
                <a:gd name="connsiteX25" fmla="*/ 5902167 w 6345741"/>
                <a:gd name="connsiteY25" fmla="*/ 1066613 h 3271489"/>
                <a:gd name="connsiteX26" fmla="*/ 5952967 w 6345741"/>
                <a:gd name="connsiteY26" fmla="*/ 1053913 h 3271489"/>
                <a:gd name="connsiteX27" fmla="*/ 6333967 w 6345741"/>
                <a:gd name="connsiteY27" fmla="*/ 1041213 h 3271489"/>
                <a:gd name="connsiteX28" fmla="*/ 6342433 w 6345741"/>
                <a:gd name="connsiteY28" fmla="*/ 1043653 h 3271489"/>
                <a:gd name="connsiteX29" fmla="*/ 6345741 w 6345741"/>
                <a:gd name="connsiteY29" fmla="*/ 1044653 h 3271489"/>
                <a:gd name="connsiteX30" fmla="*/ 6345741 w 6345741"/>
                <a:gd name="connsiteY30" fmla="*/ 2165668 h 3271489"/>
                <a:gd name="connsiteX31" fmla="*/ 6308567 w 6345741"/>
                <a:gd name="connsiteY31" fmla="*/ 2171513 h 3271489"/>
                <a:gd name="connsiteX32" fmla="*/ 6194267 w 6345741"/>
                <a:gd name="connsiteY32" fmla="*/ 2196913 h 3271489"/>
                <a:gd name="connsiteX33" fmla="*/ 6105367 w 6345741"/>
                <a:gd name="connsiteY33" fmla="*/ 2209613 h 3271489"/>
                <a:gd name="connsiteX34" fmla="*/ 6105367 w 6345741"/>
                <a:gd name="connsiteY34" fmla="*/ 2387413 h 3271489"/>
                <a:gd name="connsiteX35" fmla="*/ 6118067 w 6345741"/>
                <a:gd name="connsiteY35" fmla="*/ 2514413 h 3271489"/>
                <a:gd name="connsiteX36" fmla="*/ 6130767 w 6345741"/>
                <a:gd name="connsiteY36" fmla="*/ 2552513 h 3271489"/>
                <a:gd name="connsiteX37" fmla="*/ 6156167 w 6345741"/>
                <a:gd name="connsiteY37" fmla="*/ 2628713 h 3271489"/>
                <a:gd name="connsiteX38" fmla="*/ 6181567 w 6345741"/>
                <a:gd name="connsiteY38" fmla="*/ 2704913 h 3271489"/>
                <a:gd name="connsiteX39" fmla="*/ 6206967 w 6345741"/>
                <a:gd name="connsiteY39" fmla="*/ 2882713 h 3271489"/>
                <a:gd name="connsiteX40" fmla="*/ 6232367 w 6345741"/>
                <a:gd name="connsiteY40" fmla="*/ 2997013 h 3271489"/>
                <a:gd name="connsiteX41" fmla="*/ 6245067 w 6345741"/>
                <a:gd name="connsiteY41" fmla="*/ 3035113 h 3271489"/>
                <a:gd name="connsiteX42" fmla="*/ 6283167 w 6345741"/>
                <a:gd name="connsiteY42" fmla="*/ 3149413 h 3271489"/>
                <a:gd name="connsiteX43" fmla="*/ 6301648 w 6345741"/>
                <a:gd name="connsiteY43" fmla="*/ 3237200 h 3271489"/>
                <a:gd name="connsiteX44" fmla="*/ 6304284 w 6345741"/>
                <a:gd name="connsiteY44" fmla="*/ 3271489 h 3271489"/>
                <a:gd name="connsiteX45" fmla="*/ 4141961 w 6345741"/>
                <a:gd name="connsiteY45" fmla="*/ 3271489 h 3271489"/>
                <a:gd name="connsiteX46" fmla="*/ 4136867 w 6345741"/>
                <a:gd name="connsiteY46" fmla="*/ 3263713 h 3271489"/>
                <a:gd name="connsiteX47" fmla="*/ 4060667 w 6345741"/>
                <a:gd name="connsiteY47" fmla="*/ 3238313 h 3271489"/>
                <a:gd name="connsiteX48" fmla="*/ 4022567 w 6345741"/>
                <a:gd name="connsiteY48" fmla="*/ 3200213 h 3271489"/>
                <a:gd name="connsiteX49" fmla="*/ 3984467 w 6345741"/>
                <a:gd name="connsiteY49" fmla="*/ 3174813 h 3271489"/>
                <a:gd name="connsiteX50" fmla="*/ 3933667 w 6345741"/>
                <a:gd name="connsiteY50" fmla="*/ 3136713 h 3271489"/>
                <a:gd name="connsiteX51" fmla="*/ 3882867 w 6345741"/>
                <a:gd name="connsiteY51" fmla="*/ 3162113 h 3271489"/>
                <a:gd name="connsiteX52" fmla="*/ 3908267 w 6345741"/>
                <a:gd name="connsiteY52" fmla="*/ 3238313 h 3271489"/>
                <a:gd name="connsiteX53" fmla="*/ 3912683 w 6345741"/>
                <a:gd name="connsiteY53" fmla="*/ 3271489 h 3271489"/>
                <a:gd name="connsiteX54" fmla="*/ 1281663 w 6345741"/>
                <a:gd name="connsiteY54" fmla="*/ 3271489 h 3271489"/>
                <a:gd name="connsiteX55" fmla="*/ 1262144 w 6345741"/>
                <a:gd name="connsiteY55" fmla="*/ 3262433 h 3271489"/>
                <a:gd name="connsiteX56" fmla="*/ 1241267 w 6345741"/>
                <a:gd name="connsiteY56" fmla="*/ 3238313 h 3271489"/>
                <a:gd name="connsiteX57" fmla="*/ 1228567 w 6345741"/>
                <a:gd name="connsiteY57" fmla="*/ 3136713 h 3271489"/>
                <a:gd name="connsiteX58" fmla="*/ 1241267 w 6345741"/>
                <a:gd name="connsiteY58" fmla="*/ 3073213 h 3271489"/>
                <a:gd name="connsiteX59" fmla="*/ 1266667 w 6345741"/>
                <a:gd name="connsiteY59" fmla="*/ 2997013 h 3271489"/>
                <a:gd name="connsiteX60" fmla="*/ 1266667 w 6345741"/>
                <a:gd name="connsiteY60" fmla="*/ 2743013 h 3271489"/>
                <a:gd name="connsiteX61" fmla="*/ 1190467 w 6345741"/>
                <a:gd name="connsiteY61" fmla="*/ 2692213 h 3271489"/>
                <a:gd name="connsiteX62" fmla="*/ 1152367 w 6345741"/>
                <a:gd name="connsiteY62" fmla="*/ 2679513 h 3271489"/>
                <a:gd name="connsiteX63" fmla="*/ 1076167 w 6345741"/>
                <a:gd name="connsiteY63" fmla="*/ 2628713 h 3271489"/>
                <a:gd name="connsiteX64" fmla="*/ 936467 w 6345741"/>
                <a:gd name="connsiteY64" fmla="*/ 2590613 h 3271489"/>
                <a:gd name="connsiteX65" fmla="*/ 860267 w 6345741"/>
                <a:gd name="connsiteY65" fmla="*/ 2552513 h 3271489"/>
                <a:gd name="connsiteX66" fmla="*/ 822167 w 6345741"/>
                <a:gd name="connsiteY66" fmla="*/ 2539813 h 3271489"/>
                <a:gd name="connsiteX67" fmla="*/ 784067 w 6345741"/>
                <a:gd name="connsiteY67" fmla="*/ 2514413 h 3271489"/>
                <a:gd name="connsiteX68" fmla="*/ 733267 w 6345741"/>
                <a:gd name="connsiteY68" fmla="*/ 2489013 h 3271489"/>
                <a:gd name="connsiteX69" fmla="*/ 669767 w 6345741"/>
                <a:gd name="connsiteY69" fmla="*/ 2374713 h 3271489"/>
                <a:gd name="connsiteX70" fmla="*/ 644367 w 6345741"/>
                <a:gd name="connsiteY70" fmla="*/ 2336613 h 3271489"/>
                <a:gd name="connsiteX71" fmla="*/ 618967 w 6345741"/>
                <a:gd name="connsiteY71" fmla="*/ 2285813 h 3271489"/>
                <a:gd name="connsiteX72" fmla="*/ 606267 w 6345741"/>
                <a:gd name="connsiteY72" fmla="*/ 2247713 h 3271489"/>
                <a:gd name="connsiteX73" fmla="*/ 428467 w 6345741"/>
                <a:gd name="connsiteY73" fmla="*/ 2235013 h 3271489"/>
                <a:gd name="connsiteX74" fmla="*/ 352267 w 6345741"/>
                <a:gd name="connsiteY74" fmla="*/ 2285813 h 3271489"/>
                <a:gd name="connsiteX75" fmla="*/ 136367 w 6345741"/>
                <a:gd name="connsiteY75" fmla="*/ 2298513 h 3271489"/>
                <a:gd name="connsiteX76" fmla="*/ 60167 w 6345741"/>
                <a:gd name="connsiteY76" fmla="*/ 2285813 h 3271489"/>
                <a:gd name="connsiteX77" fmla="*/ 11558 w 6345741"/>
                <a:gd name="connsiteY77" fmla="*/ 2279488 h 3271489"/>
                <a:gd name="connsiteX78" fmla="*/ 0 w 6345741"/>
                <a:gd name="connsiteY78" fmla="*/ 2277506 h 3271489"/>
                <a:gd name="connsiteX79" fmla="*/ 0 w 6345741"/>
                <a:gd name="connsiteY79" fmla="*/ 1205230 h 3271489"/>
                <a:gd name="connsiteX80" fmla="*/ 580867 w 6345741"/>
                <a:gd name="connsiteY80" fmla="*/ 1193613 h 3271489"/>
                <a:gd name="connsiteX81" fmla="*/ 1355567 w 6345741"/>
                <a:gd name="connsiteY81" fmla="*/ 1168213 h 3271489"/>
                <a:gd name="connsiteX82" fmla="*/ 2003267 w 6345741"/>
                <a:gd name="connsiteY82" fmla="*/ 1180913 h 3271489"/>
                <a:gd name="connsiteX83" fmla="*/ 2041367 w 6345741"/>
                <a:gd name="connsiteY83" fmla="*/ 1168213 h 3271489"/>
                <a:gd name="connsiteX84" fmla="*/ 2079467 w 6345741"/>
                <a:gd name="connsiteY84" fmla="*/ 1155513 h 3271489"/>
                <a:gd name="connsiteX85" fmla="*/ 2193767 w 6345741"/>
                <a:gd name="connsiteY85" fmla="*/ 1117413 h 3271489"/>
                <a:gd name="connsiteX86" fmla="*/ 2269967 w 6345741"/>
                <a:gd name="connsiteY86" fmla="*/ 1066613 h 3271489"/>
                <a:gd name="connsiteX87" fmla="*/ 2308067 w 6345741"/>
                <a:gd name="connsiteY87" fmla="*/ 1053913 h 3271489"/>
                <a:gd name="connsiteX88" fmla="*/ 2333467 w 6345741"/>
                <a:gd name="connsiteY88" fmla="*/ 1015813 h 3271489"/>
                <a:gd name="connsiteX89" fmla="*/ 2384267 w 6345741"/>
                <a:gd name="connsiteY89" fmla="*/ 939613 h 3271489"/>
                <a:gd name="connsiteX90" fmla="*/ 2473167 w 6345741"/>
                <a:gd name="connsiteY90" fmla="*/ 825313 h 3271489"/>
                <a:gd name="connsiteX91" fmla="*/ 2536667 w 6345741"/>
                <a:gd name="connsiteY91" fmla="*/ 749113 h 3271489"/>
                <a:gd name="connsiteX92" fmla="*/ 2562067 w 6345741"/>
                <a:gd name="connsiteY92" fmla="*/ 672913 h 3271489"/>
                <a:gd name="connsiteX93" fmla="*/ 2587467 w 6345741"/>
                <a:gd name="connsiteY93" fmla="*/ 634813 h 3271489"/>
                <a:gd name="connsiteX94" fmla="*/ 2600167 w 6345741"/>
                <a:gd name="connsiteY94" fmla="*/ 596713 h 3271489"/>
                <a:gd name="connsiteX95" fmla="*/ 2625567 w 6345741"/>
                <a:gd name="connsiteY95" fmla="*/ 545913 h 3271489"/>
                <a:gd name="connsiteX96" fmla="*/ 2650967 w 6345741"/>
                <a:gd name="connsiteY96" fmla="*/ 507813 h 3271489"/>
                <a:gd name="connsiteX97" fmla="*/ 2663667 w 6345741"/>
                <a:gd name="connsiteY97" fmla="*/ 469713 h 3271489"/>
                <a:gd name="connsiteX98" fmla="*/ 2701767 w 6345741"/>
                <a:gd name="connsiteY98" fmla="*/ 393513 h 3271489"/>
                <a:gd name="connsiteX99" fmla="*/ 2752567 w 6345741"/>
                <a:gd name="connsiteY99" fmla="*/ 317313 h 3271489"/>
                <a:gd name="connsiteX100" fmla="*/ 2777967 w 6345741"/>
                <a:gd name="connsiteY100" fmla="*/ 241113 h 3271489"/>
                <a:gd name="connsiteX101" fmla="*/ 2803367 w 6345741"/>
                <a:gd name="connsiteY101" fmla="*/ 190313 h 3271489"/>
                <a:gd name="connsiteX102" fmla="*/ 2828767 w 6345741"/>
                <a:gd name="connsiteY102" fmla="*/ 101413 h 3271489"/>
                <a:gd name="connsiteX103" fmla="*/ 2841467 w 6345741"/>
                <a:gd name="connsiteY103" fmla="*/ 63313 h 3271489"/>
                <a:gd name="connsiteX104" fmla="*/ 2854167 w 6345741"/>
                <a:gd name="connsiteY104" fmla="*/ 12513 h 3271489"/>
                <a:gd name="connsiteX105" fmla="*/ 2858338 w 6345741"/>
                <a:gd name="connsiteY105" fmla="*/ 0 h 3271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6345741" h="3271489">
                  <a:moveTo>
                    <a:pt x="2858338" y="0"/>
                  </a:moveTo>
                  <a:lnTo>
                    <a:pt x="4720849" y="0"/>
                  </a:lnTo>
                  <a:lnTo>
                    <a:pt x="4690906" y="25689"/>
                  </a:lnTo>
                  <a:cubicBezTo>
                    <a:pt x="4644553" y="67539"/>
                    <a:pt x="4748694" y="-7221"/>
                    <a:pt x="4632167" y="76013"/>
                  </a:cubicBezTo>
                  <a:lnTo>
                    <a:pt x="4602332" y="97027"/>
                  </a:lnTo>
                  <a:lnTo>
                    <a:pt x="4602588" y="95896"/>
                  </a:lnTo>
                  <a:cubicBezTo>
                    <a:pt x="4597395" y="98142"/>
                    <a:pt x="4574531" y="116148"/>
                    <a:pt x="4601521" y="97598"/>
                  </a:cubicBezTo>
                  <a:lnTo>
                    <a:pt x="4602332" y="97027"/>
                  </a:lnTo>
                  <a:lnTo>
                    <a:pt x="4602115" y="97985"/>
                  </a:lnTo>
                  <a:cubicBezTo>
                    <a:pt x="4598184" y="102438"/>
                    <a:pt x="4585615" y="114101"/>
                    <a:pt x="4555967" y="139513"/>
                  </a:cubicBezTo>
                  <a:cubicBezTo>
                    <a:pt x="4539896" y="153288"/>
                    <a:pt x="4520134" y="162646"/>
                    <a:pt x="4505167" y="177613"/>
                  </a:cubicBezTo>
                  <a:cubicBezTo>
                    <a:pt x="4490200" y="192580"/>
                    <a:pt x="4471659" y="207750"/>
                    <a:pt x="4467067" y="228413"/>
                  </a:cubicBezTo>
                  <a:cubicBezTo>
                    <a:pt x="4454177" y="286416"/>
                    <a:pt x="4458600" y="346946"/>
                    <a:pt x="4454367" y="406213"/>
                  </a:cubicBezTo>
                  <a:cubicBezTo>
                    <a:pt x="4470490" y="486829"/>
                    <a:pt x="4461832" y="448772"/>
                    <a:pt x="4479767" y="520513"/>
                  </a:cubicBezTo>
                  <a:cubicBezTo>
                    <a:pt x="4486261" y="546488"/>
                    <a:pt x="4496700" y="571313"/>
                    <a:pt x="4505167" y="596713"/>
                  </a:cubicBezTo>
                  <a:cubicBezTo>
                    <a:pt x="4514820" y="625673"/>
                    <a:pt x="4541142" y="646228"/>
                    <a:pt x="4555967" y="672913"/>
                  </a:cubicBezTo>
                  <a:cubicBezTo>
                    <a:pt x="4562468" y="684615"/>
                    <a:pt x="4560304" y="700560"/>
                    <a:pt x="4568667" y="711013"/>
                  </a:cubicBezTo>
                  <a:cubicBezTo>
                    <a:pt x="4634319" y="793077"/>
                    <a:pt x="4587545" y="678748"/>
                    <a:pt x="4619467" y="774513"/>
                  </a:cubicBezTo>
                  <a:cubicBezTo>
                    <a:pt x="4721067" y="842246"/>
                    <a:pt x="4598300" y="753346"/>
                    <a:pt x="4682967" y="838013"/>
                  </a:cubicBezTo>
                  <a:cubicBezTo>
                    <a:pt x="4740412" y="895458"/>
                    <a:pt x="4709043" y="827340"/>
                    <a:pt x="4733767" y="901513"/>
                  </a:cubicBezTo>
                  <a:cubicBezTo>
                    <a:pt x="4807525" y="950685"/>
                    <a:pt x="4742885" y="900536"/>
                    <a:pt x="4822667" y="1003113"/>
                  </a:cubicBezTo>
                  <a:cubicBezTo>
                    <a:pt x="4833694" y="1017290"/>
                    <a:pt x="4846152" y="1030774"/>
                    <a:pt x="4860767" y="1041213"/>
                  </a:cubicBezTo>
                  <a:cubicBezTo>
                    <a:pt x="4883274" y="1057289"/>
                    <a:pt x="4967486" y="1090745"/>
                    <a:pt x="4987767" y="1092013"/>
                  </a:cubicBezTo>
                  <a:cubicBezTo>
                    <a:pt x="5165271" y="1103107"/>
                    <a:pt x="5343367" y="1100480"/>
                    <a:pt x="5521167" y="1104713"/>
                  </a:cubicBezTo>
                  <a:cubicBezTo>
                    <a:pt x="5789544" y="1071166"/>
                    <a:pt x="5390983" y="1118857"/>
                    <a:pt x="5825967" y="1079313"/>
                  </a:cubicBezTo>
                  <a:cubicBezTo>
                    <a:pt x="5851612" y="1076982"/>
                    <a:pt x="5876917" y="1071663"/>
                    <a:pt x="5902167" y="1066613"/>
                  </a:cubicBezTo>
                  <a:cubicBezTo>
                    <a:pt x="5919283" y="1063190"/>
                    <a:pt x="5935543" y="1054938"/>
                    <a:pt x="5952967" y="1053913"/>
                  </a:cubicBezTo>
                  <a:cubicBezTo>
                    <a:pt x="6079818" y="1046451"/>
                    <a:pt x="6206967" y="1045446"/>
                    <a:pt x="6333967" y="1041213"/>
                  </a:cubicBezTo>
                  <a:cubicBezTo>
                    <a:pt x="6333967" y="1041213"/>
                    <a:pt x="6337200" y="1042121"/>
                    <a:pt x="6342433" y="1043653"/>
                  </a:cubicBezTo>
                  <a:lnTo>
                    <a:pt x="6345741" y="1044653"/>
                  </a:lnTo>
                  <a:lnTo>
                    <a:pt x="6345741" y="2165668"/>
                  </a:lnTo>
                  <a:lnTo>
                    <a:pt x="6308567" y="2171513"/>
                  </a:lnTo>
                  <a:cubicBezTo>
                    <a:pt x="6194400" y="2194346"/>
                    <a:pt x="6327350" y="2174732"/>
                    <a:pt x="6194267" y="2196913"/>
                  </a:cubicBezTo>
                  <a:cubicBezTo>
                    <a:pt x="6164740" y="2201834"/>
                    <a:pt x="6122973" y="2185404"/>
                    <a:pt x="6105367" y="2209613"/>
                  </a:cubicBezTo>
                  <a:cubicBezTo>
                    <a:pt x="6055965" y="2277541"/>
                    <a:pt x="6096694" y="2326699"/>
                    <a:pt x="6105367" y="2387413"/>
                  </a:cubicBezTo>
                  <a:cubicBezTo>
                    <a:pt x="6111384" y="2429530"/>
                    <a:pt x="6113834" y="2472080"/>
                    <a:pt x="6118067" y="2514413"/>
                  </a:cubicBezTo>
                  <a:lnTo>
                    <a:pt x="6130767" y="2552513"/>
                  </a:lnTo>
                  <a:lnTo>
                    <a:pt x="6156167" y="2628713"/>
                  </a:lnTo>
                  <a:cubicBezTo>
                    <a:pt x="6164634" y="2654113"/>
                    <a:pt x="6175073" y="2678938"/>
                    <a:pt x="6181567" y="2704913"/>
                  </a:cubicBezTo>
                  <a:cubicBezTo>
                    <a:pt x="6190722" y="2741535"/>
                    <a:pt x="6203208" y="2852641"/>
                    <a:pt x="6206967" y="2882713"/>
                  </a:cubicBezTo>
                  <a:cubicBezTo>
                    <a:pt x="6227810" y="2945242"/>
                    <a:pt x="6217466" y="2907608"/>
                    <a:pt x="6232367" y="2997013"/>
                  </a:cubicBezTo>
                  <a:cubicBezTo>
                    <a:pt x="6234568" y="3010218"/>
                    <a:pt x="6240834" y="3022413"/>
                    <a:pt x="6245067" y="3035113"/>
                  </a:cubicBezTo>
                  <a:lnTo>
                    <a:pt x="6283167" y="3149413"/>
                  </a:lnTo>
                  <a:cubicBezTo>
                    <a:pt x="6292633" y="3177811"/>
                    <a:pt x="6298104" y="3207320"/>
                    <a:pt x="6301648" y="3237200"/>
                  </a:cubicBezTo>
                  <a:lnTo>
                    <a:pt x="6304284" y="3271489"/>
                  </a:lnTo>
                  <a:lnTo>
                    <a:pt x="4141961" y="3271489"/>
                  </a:lnTo>
                  <a:lnTo>
                    <a:pt x="4136867" y="3263713"/>
                  </a:lnTo>
                  <a:cubicBezTo>
                    <a:pt x="4136867" y="3263713"/>
                    <a:pt x="4084072" y="3251316"/>
                    <a:pt x="4060667" y="3238313"/>
                  </a:cubicBezTo>
                  <a:cubicBezTo>
                    <a:pt x="4044967" y="3229591"/>
                    <a:pt x="4036365" y="3211711"/>
                    <a:pt x="4022567" y="3200213"/>
                  </a:cubicBezTo>
                  <a:cubicBezTo>
                    <a:pt x="4010841" y="3190442"/>
                    <a:pt x="3996887" y="3183685"/>
                    <a:pt x="3984467" y="3174813"/>
                  </a:cubicBezTo>
                  <a:cubicBezTo>
                    <a:pt x="3967243" y="3162510"/>
                    <a:pt x="3950600" y="3149413"/>
                    <a:pt x="3933667" y="3136713"/>
                  </a:cubicBezTo>
                  <a:cubicBezTo>
                    <a:pt x="3857040" y="3121388"/>
                    <a:pt x="3863341" y="3103535"/>
                    <a:pt x="3882867" y="3162113"/>
                  </a:cubicBezTo>
                  <a:cubicBezTo>
                    <a:pt x="3891334" y="3187513"/>
                    <a:pt x="3903016" y="3212059"/>
                    <a:pt x="3908267" y="3238313"/>
                  </a:cubicBezTo>
                  <a:lnTo>
                    <a:pt x="3912683" y="3271489"/>
                  </a:lnTo>
                  <a:lnTo>
                    <a:pt x="1281663" y="3271489"/>
                  </a:lnTo>
                  <a:lnTo>
                    <a:pt x="1262144" y="3262433"/>
                  </a:lnTo>
                  <a:cubicBezTo>
                    <a:pt x="1253190" y="3256242"/>
                    <a:pt x="1245850" y="3248396"/>
                    <a:pt x="1241267" y="3238313"/>
                  </a:cubicBezTo>
                  <a:cubicBezTo>
                    <a:pt x="1227144" y="3207242"/>
                    <a:pt x="1232800" y="3170580"/>
                    <a:pt x="1228567" y="3136713"/>
                  </a:cubicBezTo>
                  <a:lnTo>
                    <a:pt x="1241267" y="3073213"/>
                  </a:lnTo>
                  <a:cubicBezTo>
                    <a:pt x="1246518" y="3046959"/>
                    <a:pt x="1263204" y="3023562"/>
                    <a:pt x="1266667" y="2997013"/>
                  </a:cubicBezTo>
                  <a:cubicBezTo>
                    <a:pt x="1291953" y="2803150"/>
                    <a:pt x="1299973" y="2842931"/>
                    <a:pt x="1266667" y="2743013"/>
                  </a:cubicBezTo>
                  <a:cubicBezTo>
                    <a:pt x="1266667" y="2743013"/>
                    <a:pt x="1217152" y="2707038"/>
                    <a:pt x="1190467" y="2692213"/>
                  </a:cubicBezTo>
                  <a:cubicBezTo>
                    <a:pt x="1178765" y="2685712"/>
                    <a:pt x="1165067" y="2683746"/>
                    <a:pt x="1152367" y="2679513"/>
                  </a:cubicBezTo>
                  <a:cubicBezTo>
                    <a:pt x="1123407" y="2669860"/>
                    <a:pt x="1101567" y="2645646"/>
                    <a:pt x="1076167" y="2628713"/>
                  </a:cubicBezTo>
                  <a:cubicBezTo>
                    <a:pt x="1043472" y="2606916"/>
                    <a:pt x="974636" y="2600155"/>
                    <a:pt x="936467" y="2590613"/>
                  </a:cubicBezTo>
                  <a:cubicBezTo>
                    <a:pt x="872623" y="2574652"/>
                    <a:pt x="922348" y="2583553"/>
                    <a:pt x="860267" y="2552513"/>
                  </a:cubicBezTo>
                  <a:cubicBezTo>
                    <a:pt x="848293" y="2546526"/>
                    <a:pt x="834141" y="2545800"/>
                    <a:pt x="822167" y="2539813"/>
                  </a:cubicBezTo>
                  <a:cubicBezTo>
                    <a:pt x="808515" y="2532987"/>
                    <a:pt x="797319" y="2521986"/>
                    <a:pt x="784067" y="2514413"/>
                  </a:cubicBezTo>
                  <a:cubicBezTo>
                    <a:pt x="767629" y="2505020"/>
                    <a:pt x="750200" y="2497480"/>
                    <a:pt x="733267" y="2489013"/>
                  </a:cubicBezTo>
                  <a:cubicBezTo>
                    <a:pt x="679876" y="2462317"/>
                    <a:pt x="690000" y="2415180"/>
                    <a:pt x="669767" y="2374713"/>
                  </a:cubicBezTo>
                  <a:cubicBezTo>
                    <a:pt x="662941" y="2361061"/>
                    <a:pt x="651940" y="2349865"/>
                    <a:pt x="644367" y="2336613"/>
                  </a:cubicBezTo>
                  <a:cubicBezTo>
                    <a:pt x="634974" y="2320175"/>
                    <a:pt x="626425" y="2303214"/>
                    <a:pt x="618967" y="2285813"/>
                  </a:cubicBezTo>
                  <a:cubicBezTo>
                    <a:pt x="613694" y="2273508"/>
                    <a:pt x="619202" y="2251162"/>
                    <a:pt x="606267" y="2247713"/>
                  </a:cubicBezTo>
                  <a:cubicBezTo>
                    <a:pt x="548856" y="2232403"/>
                    <a:pt x="487734" y="2239246"/>
                    <a:pt x="428467" y="2235013"/>
                  </a:cubicBezTo>
                  <a:cubicBezTo>
                    <a:pt x="428467" y="2235013"/>
                    <a:pt x="382097" y="2279328"/>
                    <a:pt x="352267" y="2285813"/>
                  </a:cubicBezTo>
                  <a:cubicBezTo>
                    <a:pt x="281821" y="2301127"/>
                    <a:pt x="208334" y="2294280"/>
                    <a:pt x="136367" y="2298513"/>
                  </a:cubicBezTo>
                  <a:cubicBezTo>
                    <a:pt x="110967" y="2294280"/>
                    <a:pt x="85618" y="2289729"/>
                    <a:pt x="60167" y="2285813"/>
                  </a:cubicBezTo>
                  <a:cubicBezTo>
                    <a:pt x="45398" y="2283541"/>
                    <a:pt x="28809" y="2281739"/>
                    <a:pt x="11558" y="2279488"/>
                  </a:cubicBezTo>
                  <a:lnTo>
                    <a:pt x="0" y="2277506"/>
                  </a:lnTo>
                  <a:lnTo>
                    <a:pt x="0" y="1205230"/>
                  </a:lnTo>
                  <a:lnTo>
                    <a:pt x="580867" y="1193613"/>
                  </a:lnTo>
                  <a:cubicBezTo>
                    <a:pt x="1265157" y="1172558"/>
                    <a:pt x="-208731" y="1168213"/>
                    <a:pt x="1355567" y="1168213"/>
                  </a:cubicBezTo>
                  <a:lnTo>
                    <a:pt x="2003267" y="1180913"/>
                  </a:lnTo>
                  <a:lnTo>
                    <a:pt x="2041367" y="1168213"/>
                  </a:lnTo>
                  <a:lnTo>
                    <a:pt x="2079467" y="1155513"/>
                  </a:lnTo>
                  <a:lnTo>
                    <a:pt x="2193767" y="1117413"/>
                  </a:lnTo>
                  <a:cubicBezTo>
                    <a:pt x="2222727" y="1107760"/>
                    <a:pt x="2243282" y="1081438"/>
                    <a:pt x="2269967" y="1066613"/>
                  </a:cubicBezTo>
                  <a:cubicBezTo>
                    <a:pt x="2281669" y="1060112"/>
                    <a:pt x="2295367" y="1058146"/>
                    <a:pt x="2308067" y="1053913"/>
                  </a:cubicBezTo>
                  <a:cubicBezTo>
                    <a:pt x="2322547" y="1049086"/>
                    <a:pt x="2325000" y="1028513"/>
                    <a:pt x="2333467" y="1015813"/>
                  </a:cubicBezTo>
                  <a:lnTo>
                    <a:pt x="2384267" y="939613"/>
                  </a:lnTo>
                  <a:cubicBezTo>
                    <a:pt x="2498488" y="768281"/>
                    <a:pt x="2438466" y="929417"/>
                    <a:pt x="2473167" y="825313"/>
                  </a:cubicBezTo>
                  <a:cubicBezTo>
                    <a:pt x="2522060" y="776420"/>
                    <a:pt x="2501304" y="802157"/>
                    <a:pt x="2536667" y="749113"/>
                  </a:cubicBezTo>
                  <a:cubicBezTo>
                    <a:pt x="2551519" y="726836"/>
                    <a:pt x="2551193" y="697379"/>
                    <a:pt x="2562067" y="672913"/>
                  </a:cubicBezTo>
                  <a:cubicBezTo>
                    <a:pt x="2568266" y="658965"/>
                    <a:pt x="2580641" y="648465"/>
                    <a:pt x="2587467" y="634813"/>
                  </a:cubicBezTo>
                  <a:cubicBezTo>
                    <a:pt x="2593454" y="622839"/>
                    <a:pt x="2594894" y="609018"/>
                    <a:pt x="2600167" y="596713"/>
                  </a:cubicBezTo>
                  <a:cubicBezTo>
                    <a:pt x="2607625" y="579312"/>
                    <a:pt x="2616174" y="562351"/>
                    <a:pt x="2625567" y="545913"/>
                  </a:cubicBezTo>
                  <a:cubicBezTo>
                    <a:pt x="2633140" y="532661"/>
                    <a:pt x="2644141" y="521465"/>
                    <a:pt x="2650967" y="507813"/>
                  </a:cubicBezTo>
                  <a:cubicBezTo>
                    <a:pt x="2656954" y="495839"/>
                    <a:pt x="2657680" y="481687"/>
                    <a:pt x="2663667" y="469713"/>
                  </a:cubicBezTo>
                  <a:cubicBezTo>
                    <a:pt x="2712906" y="371236"/>
                    <a:pt x="2669845" y="489278"/>
                    <a:pt x="2701767" y="393513"/>
                  </a:cubicBezTo>
                  <a:cubicBezTo>
                    <a:pt x="2711420" y="364553"/>
                    <a:pt x="2735634" y="342713"/>
                    <a:pt x="2752567" y="317313"/>
                  </a:cubicBezTo>
                  <a:cubicBezTo>
                    <a:pt x="2767419" y="295036"/>
                    <a:pt x="2768023" y="265972"/>
                    <a:pt x="2777967" y="241113"/>
                  </a:cubicBezTo>
                  <a:cubicBezTo>
                    <a:pt x="2784998" y="223535"/>
                    <a:pt x="2795909" y="207714"/>
                    <a:pt x="2803367" y="190313"/>
                  </a:cubicBezTo>
                  <a:cubicBezTo>
                    <a:pt x="2816417" y="159863"/>
                    <a:pt x="2819560" y="133636"/>
                    <a:pt x="2828767" y="101413"/>
                  </a:cubicBezTo>
                  <a:cubicBezTo>
                    <a:pt x="2832445" y="88541"/>
                    <a:pt x="2837789" y="76185"/>
                    <a:pt x="2841467" y="63313"/>
                  </a:cubicBezTo>
                  <a:cubicBezTo>
                    <a:pt x="2846262" y="46530"/>
                    <a:pt x="2849934" y="29446"/>
                    <a:pt x="2854167" y="12513"/>
                  </a:cubicBezTo>
                  <a:lnTo>
                    <a:pt x="2858338" y="0"/>
                  </a:lnTo>
                  <a:close/>
                </a:path>
              </a:pathLst>
            </a:cu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124" y="1981721"/>
            <a:ext cx="4967885" cy="3552304"/>
          </a:xfrm>
          <a:prstGeom prst="rect">
            <a:avLst/>
          </a:prstGeom>
        </p:spPr>
      </p:pic>
      <p:sp>
        <p:nvSpPr>
          <p:cNvPr id="14" name="任意多边形 19">
            <a:hlinkClick r:id="rId7" action="ppaction://hlinksldjump"/>
            <a:extLst>
              <a:ext uri="{FF2B5EF4-FFF2-40B4-BE49-F238E27FC236}">
                <a16:creationId xmlns:a16="http://schemas.microsoft.com/office/drawing/2014/main" id="{3F8C9351-BB65-4A45-B1E2-5EA8F6724F8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C0F7549-7D38-42D2-879F-3FD63C65A52B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71022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E63EA5C6-788B-4E6D-BE07-E70C5A93D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Conclusion: TETA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2E5E88F9-E49C-42F7-80FF-3DA2824CD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Conclusion</a:t>
            </a:r>
            <a:endParaRPr lang="zh-CN" altLang="en-US" dirty="0">
              <a:latin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2648051"/>
            <a:ext cx="10058400" cy="3924074"/>
          </a:xfrm>
          <a:prstGeom prst="rect">
            <a:avLst/>
          </a:prstGeom>
        </p:spPr>
      </p:pic>
      <p:sp>
        <p:nvSpPr>
          <p:cNvPr id="10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D93EABDC-FB86-4E30-830B-A695E50670BD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214D4CE-2369-490A-8E6A-477D1AAB4E6E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54710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6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Conclusion &amp; Reflection 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B129B5A5-FBE8-46B9-B516-EF55104E4EB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82930D-D88C-4317-B919-9F40D7C913C2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39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8305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Model Analysis &amp; Structure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62FD492B-C3A1-489C-9AA4-584B62D70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2217150"/>
            <a:ext cx="5201920" cy="5309774"/>
          </a:xfrm>
        </p:spPr>
        <p:txBody>
          <a:bodyPr anchor="t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What’s new?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Unlike conventional math modelling, </a:t>
            </a: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mathematical analyses </a:t>
            </a: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are included in our model.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j-ea"/>
                <a:cs typeface="Times New Roman" panose="02020603050405020304" pitchFamily="18" charset="0"/>
              </a:rPr>
              <a:t>This added part is</a:t>
            </a:r>
            <a:r>
              <a:rPr kumimoji="0" lang="en-US" altLang="zh-CN" sz="18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j-ea"/>
                <a:cs typeface="Times New Roman" panose="02020603050405020304" pitchFamily="18" charset="0"/>
              </a:rPr>
              <a:t> mostly theoretical</a:t>
            </a: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b="1" baseline="0" dirty="0">
                <a:solidFill>
                  <a:srgbClr val="12008A"/>
                </a:solidFill>
                <a:latin typeface="+mn-lt"/>
                <a:ea typeface="+mj-ea"/>
                <a:cs typeface="Times New Roman" panose="02020603050405020304" pitchFamily="18" charset="0"/>
              </a:rPr>
              <a:t>What</a:t>
            </a:r>
            <a:r>
              <a:rPr lang="en-US" altLang="zh-CN" b="1" dirty="0">
                <a:solidFill>
                  <a:srgbClr val="12008A"/>
                </a:solidFill>
                <a:latin typeface="+mn-lt"/>
                <a:ea typeface="+mj-ea"/>
                <a:cs typeface="Times New Roman" panose="02020603050405020304" pitchFamily="18" charset="0"/>
              </a:rPr>
              <a:t> for?</a:t>
            </a:r>
          </a:p>
          <a:p>
            <a:pPr marL="800100" lvl="1" indent="-342900" defTabSz="914400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  <a:defRPr/>
            </a:pP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It makes our logic more coherent, providing stout justifications for the </a:t>
            </a:r>
            <a:r>
              <a:rPr lang="en-US" altLang="zh-CN" sz="1800" b="1" i="1" dirty="0">
                <a:latin typeface="+mn-lt"/>
                <a:ea typeface="+mj-ea"/>
                <a:cs typeface="Times New Roman" panose="02020603050405020304" pitchFamily="18" charset="0"/>
              </a:rPr>
              <a:t>intuitive</a:t>
            </a: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1800" b="1" dirty="0">
                <a:solidFill>
                  <a:srgbClr val="12008A"/>
                </a:solidFill>
                <a:latin typeface="+mn-lt"/>
                <a:ea typeface="+mj-ea"/>
                <a:cs typeface="Times New Roman" panose="02020603050405020304" pitchFamily="18" charset="0"/>
              </a:rPr>
              <a:t>notions</a:t>
            </a: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 &amp; </a:t>
            </a:r>
            <a:r>
              <a:rPr lang="en-US" altLang="zh-CN" sz="1800" b="1" dirty="0">
                <a:solidFill>
                  <a:srgbClr val="12008A"/>
                </a:solidFill>
                <a:latin typeface="+mn-lt"/>
                <a:ea typeface="+mj-ea"/>
                <a:cs typeface="Times New Roman" panose="02020603050405020304" pitchFamily="18" charset="0"/>
              </a:rPr>
              <a:t>concepts</a:t>
            </a: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 raised in our model, as well as </a:t>
            </a:r>
            <a:r>
              <a:rPr lang="en-US" altLang="zh-CN" sz="1800" b="1" dirty="0">
                <a:solidFill>
                  <a:srgbClr val="12008A"/>
                </a:solidFill>
                <a:latin typeface="+mn-lt"/>
                <a:ea typeface="+mj-ea"/>
                <a:cs typeface="Times New Roman" panose="02020603050405020304" pitchFamily="18" charset="0"/>
              </a:rPr>
              <a:t>the results</a:t>
            </a: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.</a:t>
            </a:r>
          </a:p>
          <a:p>
            <a:pPr marL="800100" lvl="1" indent="-342900" defTabSz="914400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  <a:defRPr/>
            </a:pP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It significantly simplifies tedious calculations, especially during optimization.</a:t>
            </a:r>
          </a:p>
          <a:p>
            <a:pPr marL="800100" lvl="1" indent="-342900" defTabSz="914400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  <a:defRPr/>
            </a:pPr>
            <a:r>
              <a:rPr lang="en-US" altLang="zh-CN" sz="1800" b="1" dirty="0">
                <a:latin typeface="+mn-lt"/>
                <a:ea typeface="+mj-ea"/>
                <a:cs typeface="Times New Roman" panose="02020603050405020304" pitchFamily="18" charset="0"/>
              </a:rPr>
              <a:t>It provides plausible strict mathematical explanations.</a:t>
            </a:r>
          </a:p>
        </p:txBody>
      </p:sp>
      <p:sp>
        <p:nvSpPr>
          <p:cNvPr id="75" name="任意多边形 74"/>
          <p:cNvSpPr/>
          <p:nvPr/>
        </p:nvSpPr>
        <p:spPr>
          <a:xfrm>
            <a:off x="7553218" y="4762500"/>
            <a:ext cx="343007" cy="219075"/>
          </a:xfrm>
          <a:custGeom>
            <a:avLst/>
            <a:gdLst>
              <a:gd name="connsiteX0" fmla="*/ 148697 w 343007"/>
              <a:gd name="connsiteY0" fmla="*/ 0 h 219075"/>
              <a:gd name="connsiteX1" fmla="*/ 139172 w 343007"/>
              <a:gd name="connsiteY1" fmla="*/ 1905 h 219075"/>
              <a:gd name="connsiteX2" fmla="*/ 110597 w 343007"/>
              <a:gd name="connsiteY2" fmla="*/ 3810 h 219075"/>
              <a:gd name="connsiteX3" fmla="*/ 99167 w 343007"/>
              <a:gd name="connsiteY3" fmla="*/ 11430 h 219075"/>
              <a:gd name="connsiteX4" fmla="*/ 93452 w 343007"/>
              <a:gd name="connsiteY4" fmla="*/ 15240 h 219075"/>
              <a:gd name="connsiteX5" fmla="*/ 70592 w 343007"/>
              <a:gd name="connsiteY5" fmla="*/ 17145 h 219075"/>
              <a:gd name="connsiteX6" fmla="*/ 59162 w 343007"/>
              <a:gd name="connsiteY6" fmla="*/ 20955 h 219075"/>
              <a:gd name="connsiteX7" fmla="*/ 53447 w 343007"/>
              <a:gd name="connsiteY7" fmla="*/ 22860 h 219075"/>
              <a:gd name="connsiteX8" fmla="*/ 43922 w 343007"/>
              <a:gd name="connsiteY8" fmla="*/ 24765 h 219075"/>
              <a:gd name="connsiteX9" fmla="*/ 32492 w 343007"/>
              <a:gd name="connsiteY9" fmla="*/ 28575 h 219075"/>
              <a:gd name="connsiteX10" fmla="*/ 26777 w 343007"/>
              <a:gd name="connsiteY10" fmla="*/ 32385 h 219075"/>
              <a:gd name="connsiteX11" fmla="*/ 15347 w 343007"/>
              <a:gd name="connsiteY11" fmla="*/ 36195 h 219075"/>
              <a:gd name="connsiteX12" fmla="*/ 3917 w 343007"/>
              <a:gd name="connsiteY12" fmla="*/ 43815 h 219075"/>
              <a:gd name="connsiteX13" fmla="*/ 107 w 343007"/>
              <a:gd name="connsiteY13" fmla="*/ 49530 h 219075"/>
              <a:gd name="connsiteX14" fmla="*/ 2012 w 343007"/>
              <a:gd name="connsiteY14" fmla="*/ 72390 h 219075"/>
              <a:gd name="connsiteX15" fmla="*/ 3917 w 343007"/>
              <a:gd name="connsiteY15" fmla="*/ 78105 h 219075"/>
              <a:gd name="connsiteX16" fmla="*/ 30587 w 343007"/>
              <a:gd name="connsiteY16" fmla="*/ 112395 h 219075"/>
              <a:gd name="connsiteX17" fmla="*/ 53447 w 343007"/>
              <a:gd name="connsiteY17" fmla="*/ 135255 h 219075"/>
              <a:gd name="connsiteX18" fmla="*/ 62972 w 343007"/>
              <a:gd name="connsiteY18" fmla="*/ 144780 h 219075"/>
              <a:gd name="connsiteX19" fmla="*/ 72497 w 343007"/>
              <a:gd name="connsiteY19" fmla="*/ 156210 h 219075"/>
              <a:gd name="connsiteX20" fmla="*/ 102977 w 343007"/>
              <a:gd name="connsiteY20" fmla="*/ 182880 h 219075"/>
              <a:gd name="connsiteX21" fmla="*/ 120122 w 343007"/>
              <a:gd name="connsiteY21" fmla="*/ 200025 h 219075"/>
              <a:gd name="connsiteX22" fmla="*/ 131552 w 343007"/>
              <a:gd name="connsiteY22" fmla="*/ 211455 h 219075"/>
              <a:gd name="connsiteX23" fmla="*/ 137267 w 343007"/>
              <a:gd name="connsiteY23" fmla="*/ 217170 h 219075"/>
              <a:gd name="connsiteX24" fmla="*/ 144887 w 343007"/>
              <a:gd name="connsiteY24" fmla="*/ 219075 h 219075"/>
              <a:gd name="connsiteX25" fmla="*/ 202037 w 343007"/>
              <a:gd name="connsiteY25" fmla="*/ 217170 h 219075"/>
              <a:gd name="connsiteX26" fmla="*/ 215372 w 343007"/>
              <a:gd name="connsiteY26" fmla="*/ 215265 h 219075"/>
              <a:gd name="connsiteX27" fmla="*/ 224897 w 343007"/>
              <a:gd name="connsiteY27" fmla="*/ 211455 h 219075"/>
              <a:gd name="connsiteX28" fmla="*/ 242042 w 343007"/>
              <a:gd name="connsiteY28" fmla="*/ 205740 h 219075"/>
              <a:gd name="connsiteX29" fmla="*/ 261092 w 343007"/>
              <a:gd name="connsiteY29" fmla="*/ 201930 h 219075"/>
              <a:gd name="connsiteX30" fmla="*/ 276332 w 343007"/>
              <a:gd name="connsiteY30" fmla="*/ 194310 h 219075"/>
              <a:gd name="connsiteX31" fmla="*/ 291572 w 343007"/>
              <a:gd name="connsiteY31" fmla="*/ 186690 h 219075"/>
              <a:gd name="connsiteX32" fmla="*/ 312527 w 343007"/>
              <a:gd name="connsiteY32" fmla="*/ 167640 h 219075"/>
              <a:gd name="connsiteX33" fmla="*/ 318242 w 343007"/>
              <a:gd name="connsiteY33" fmla="*/ 161925 h 219075"/>
              <a:gd name="connsiteX34" fmla="*/ 323957 w 343007"/>
              <a:gd name="connsiteY34" fmla="*/ 150495 h 219075"/>
              <a:gd name="connsiteX35" fmla="*/ 335387 w 343007"/>
              <a:gd name="connsiteY35" fmla="*/ 133350 h 219075"/>
              <a:gd name="connsiteX36" fmla="*/ 339197 w 343007"/>
              <a:gd name="connsiteY36" fmla="*/ 123825 h 219075"/>
              <a:gd name="connsiteX37" fmla="*/ 341102 w 343007"/>
              <a:gd name="connsiteY37" fmla="*/ 116205 h 219075"/>
              <a:gd name="connsiteX38" fmla="*/ 343007 w 343007"/>
              <a:gd name="connsiteY38" fmla="*/ 110490 h 219075"/>
              <a:gd name="connsiteX39" fmla="*/ 339197 w 343007"/>
              <a:gd name="connsiteY39" fmla="*/ 93345 h 219075"/>
              <a:gd name="connsiteX40" fmla="*/ 337292 w 343007"/>
              <a:gd name="connsiteY40" fmla="*/ 85725 h 219075"/>
              <a:gd name="connsiteX41" fmla="*/ 308717 w 343007"/>
              <a:gd name="connsiteY41" fmla="*/ 53340 h 219075"/>
              <a:gd name="connsiteX42" fmla="*/ 280142 w 343007"/>
              <a:gd name="connsiteY42" fmla="*/ 34290 h 219075"/>
              <a:gd name="connsiteX43" fmla="*/ 261092 w 343007"/>
              <a:gd name="connsiteY43" fmla="*/ 24765 h 219075"/>
              <a:gd name="connsiteX44" fmla="*/ 247757 w 343007"/>
              <a:gd name="connsiteY44" fmla="*/ 22860 h 219075"/>
              <a:gd name="connsiteX45" fmla="*/ 228707 w 343007"/>
              <a:gd name="connsiteY45" fmla="*/ 15240 h 219075"/>
              <a:gd name="connsiteX46" fmla="*/ 219182 w 343007"/>
              <a:gd name="connsiteY46" fmla="*/ 13335 h 219075"/>
              <a:gd name="connsiteX47" fmla="*/ 171557 w 343007"/>
              <a:gd name="connsiteY47" fmla="*/ 9525 h 219075"/>
              <a:gd name="connsiteX48" fmla="*/ 160127 w 343007"/>
              <a:gd name="connsiteY48" fmla="*/ 5715 h 219075"/>
              <a:gd name="connsiteX49" fmla="*/ 148697 w 343007"/>
              <a:gd name="connsiteY49" fmla="*/ 0 h 21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3007" h="219075">
                <a:moveTo>
                  <a:pt x="148697" y="0"/>
                </a:moveTo>
                <a:cubicBezTo>
                  <a:pt x="145522" y="635"/>
                  <a:pt x="142394" y="1583"/>
                  <a:pt x="139172" y="1905"/>
                </a:cubicBezTo>
                <a:cubicBezTo>
                  <a:pt x="129673" y="2855"/>
                  <a:pt x="119884" y="1599"/>
                  <a:pt x="110597" y="3810"/>
                </a:cubicBezTo>
                <a:cubicBezTo>
                  <a:pt x="106142" y="4871"/>
                  <a:pt x="102977" y="8890"/>
                  <a:pt x="99167" y="11430"/>
                </a:cubicBezTo>
                <a:cubicBezTo>
                  <a:pt x="97262" y="12700"/>
                  <a:pt x="95734" y="15050"/>
                  <a:pt x="93452" y="15240"/>
                </a:cubicBezTo>
                <a:lnTo>
                  <a:pt x="70592" y="17145"/>
                </a:lnTo>
                <a:lnTo>
                  <a:pt x="59162" y="20955"/>
                </a:lnTo>
                <a:cubicBezTo>
                  <a:pt x="57257" y="21590"/>
                  <a:pt x="55416" y="22466"/>
                  <a:pt x="53447" y="22860"/>
                </a:cubicBezTo>
                <a:cubicBezTo>
                  <a:pt x="50272" y="23495"/>
                  <a:pt x="47046" y="23913"/>
                  <a:pt x="43922" y="24765"/>
                </a:cubicBezTo>
                <a:cubicBezTo>
                  <a:pt x="40047" y="25822"/>
                  <a:pt x="35834" y="26347"/>
                  <a:pt x="32492" y="28575"/>
                </a:cubicBezTo>
                <a:cubicBezTo>
                  <a:pt x="30587" y="29845"/>
                  <a:pt x="28869" y="31455"/>
                  <a:pt x="26777" y="32385"/>
                </a:cubicBezTo>
                <a:cubicBezTo>
                  <a:pt x="23107" y="34016"/>
                  <a:pt x="18689" y="33967"/>
                  <a:pt x="15347" y="36195"/>
                </a:cubicBezTo>
                <a:lnTo>
                  <a:pt x="3917" y="43815"/>
                </a:lnTo>
                <a:cubicBezTo>
                  <a:pt x="2647" y="45720"/>
                  <a:pt x="259" y="47246"/>
                  <a:pt x="107" y="49530"/>
                </a:cubicBezTo>
                <a:cubicBezTo>
                  <a:pt x="-402" y="57159"/>
                  <a:pt x="1001" y="64811"/>
                  <a:pt x="2012" y="72390"/>
                </a:cubicBezTo>
                <a:cubicBezTo>
                  <a:pt x="2277" y="74380"/>
                  <a:pt x="2942" y="76350"/>
                  <a:pt x="3917" y="78105"/>
                </a:cubicBezTo>
                <a:cubicBezTo>
                  <a:pt x="11503" y="91759"/>
                  <a:pt x="20598" y="99077"/>
                  <a:pt x="30587" y="112395"/>
                </a:cubicBezTo>
                <a:cubicBezTo>
                  <a:pt x="44764" y="131298"/>
                  <a:pt x="36733" y="124113"/>
                  <a:pt x="53447" y="135255"/>
                </a:cubicBezTo>
                <a:cubicBezTo>
                  <a:pt x="63607" y="150495"/>
                  <a:pt x="50272" y="132080"/>
                  <a:pt x="62972" y="144780"/>
                </a:cubicBezTo>
                <a:cubicBezTo>
                  <a:pt x="66479" y="148287"/>
                  <a:pt x="68906" y="152790"/>
                  <a:pt x="72497" y="156210"/>
                </a:cubicBezTo>
                <a:cubicBezTo>
                  <a:pt x="82273" y="165521"/>
                  <a:pt x="93431" y="173334"/>
                  <a:pt x="102977" y="182880"/>
                </a:cubicBezTo>
                <a:cubicBezTo>
                  <a:pt x="108692" y="188595"/>
                  <a:pt x="115273" y="193559"/>
                  <a:pt x="120122" y="200025"/>
                </a:cubicBezTo>
                <a:cubicBezTo>
                  <a:pt x="131074" y="214627"/>
                  <a:pt x="120410" y="202170"/>
                  <a:pt x="131552" y="211455"/>
                </a:cubicBezTo>
                <a:cubicBezTo>
                  <a:pt x="133622" y="213180"/>
                  <a:pt x="134928" y="215833"/>
                  <a:pt x="137267" y="217170"/>
                </a:cubicBezTo>
                <a:cubicBezTo>
                  <a:pt x="139540" y="218469"/>
                  <a:pt x="142347" y="218440"/>
                  <a:pt x="144887" y="219075"/>
                </a:cubicBezTo>
                <a:cubicBezTo>
                  <a:pt x="163937" y="218440"/>
                  <a:pt x="183004" y="218199"/>
                  <a:pt x="202037" y="217170"/>
                </a:cubicBezTo>
                <a:cubicBezTo>
                  <a:pt x="206521" y="216928"/>
                  <a:pt x="211016" y="216354"/>
                  <a:pt x="215372" y="215265"/>
                </a:cubicBezTo>
                <a:cubicBezTo>
                  <a:pt x="218689" y="214436"/>
                  <a:pt x="221677" y="212605"/>
                  <a:pt x="224897" y="211455"/>
                </a:cubicBezTo>
                <a:cubicBezTo>
                  <a:pt x="230570" y="209429"/>
                  <a:pt x="236216" y="207273"/>
                  <a:pt x="242042" y="205740"/>
                </a:cubicBezTo>
                <a:cubicBezTo>
                  <a:pt x="248305" y="204092"/>
                  <a:pt x="254742" y="203200"/>
                  <a:pt x="261092" y="201930"/>
                </a:cubicBezTo>
                <a:cubicBezTo>
                  <a:pt x="274333" y="193103"/>
                  <a:pt x="257691" y="203631"/>
                  <a:pt x="276332" y="194310"/>
                </a:cubicBezTo>
                <a:cubicBezTo>
                  <a:pt x="294327" y="185312"/>
                  <a:pt x="278685" y="190986"/>
                  <a:pt x="291572" y="186690"/>
                </a:cubicBezTo>
                <a:lnTo>
                  <a:pt x="312527" y="167640"/>
                </a:lnTo>
                <a:cubicBezTo>
                  <a:pt x="314501" y="165807"/>
                  <a:pt x="316748" y="164167"/>
                  <a:pt x="318242" y="161925"/>
                </a:cubicBezTo>
                <a:cubicBezTo>
                  <a:pt x="320605" y="158381"/>
                  <a:pt x="321765" y="154148"/>
                  <a:pt x="323957" y="150495"/>
                </a:cubicBezTo>
                <a:cubicBezTo>
                  <a:pt x="327491" y="144605"/>
                  <a:pt x="332836" y="139727"/>
                  <a:pt x="335387" y="133350"/>
                </a:cubicBezTo>
                <a:cubicBezTo>
                  <a:pt x="336657" y="130175"/>
                  <a:pt x="338116" y="127069"/>
                  <a:pt x="339197" y="123825"/>
                </a:cubicBezTo>
                <a:cubicBezTo>
                  <a:pt x="340025" y="121341"/>
                  <a:pt x="340383" y="118722"/>
                  <a:pt x="341102" y="116205"/>
                </a:cubicBezTo>
                <a:cubicBezTo>
                  <a:pt x="341654" y="114274"/>
                  <a:pt x="342372" y="112395"/>
                  <a:pt x="343007" y="110490"/>
                </a:cubicBezTo>
                <a:cubicBezTo>
                  <a:pt x="341737" y="104775"/>
                  <a:pt x="340513" y="99049"/>
                  <a:pt x="339197" y="93345"/>
                </a:cubicBezTo>
                <a:cubicBezTo>
                  <a:pt x="338608" y="90794"/>
                  <a:pt x="338680" y="87945"/>
                  <a:pt x="337292" y="85725"/>
                </a:cubicBezTo>
                <a:cubicBezTo>
                  <a:pt x="328069" y="70967"/>
                  <a:pt x="321790" y="62678"/>
                  <a:pt x="308717" y="53340"/>
                </a:cubicBezTo>
                <a:cubicBezTo>
                  <a:pt x="299402" y="46686"/>
                  <a:pt x="289740" y="40529"/>
                  <a:pt x="280142" y="34290"/>
                </a:cubicBezTo>
                <a:cubicBezTo>
                  <a:pt x="274505" y="30626"/>
                  <a:pt x="267756" y="26431"/>
                  <a:pt x="261092" y="24765"/>
                </a:cubicBezTo>
                <a:cubicBezTo>
                  <a:pt x="256736" y="23676"/>
                  <a:pt x="252202" y="23495"/>
                  <a:pt x="247757" y="22860"/>
                </a:cubicBezTo>
                <a:cubicBezTo>
                  <a:pt x="240984" y="19473"/>
                  <a:pt x="236554" y="16809"/>
                  <a:pt x="228707" y="15240"/>
                </a:cubicBezTo>
                <a:cubicBezTo>
                  <a:pt x="225532" y="14605"/>
                  <a:pt x="222391" y="13763"/>
                  <a:pt x="219182" y="13335"/>
                </a:cubicBezTo>
                <a:cubicBezTo>
                  <a:pt x="204908" y="11432"/>
                  <a:pt x="185147" y="10431"/>
                  <a:pt x="171557" y="9525"/>
                </a:cubicBezTo>
                <a:cubicBezTo>
                  <a:pt x="167747" y="8255"/>
                  <a:pt x="164023" y="6689"/>
                  <a:pt x="160127" y="5715"/>
                </a:cubicBezTo>
                <a:lnTo>
                  <a:pt x="148697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5938170" y="2641069"/>
            <a:ext cx="6124915" cy="3605808"/>
            <a:chOff x="361946" y="2687858"/>
            <a:chExt cx="6124915" cy="3605808"/>
          </a:xfrm>
        </p:grpSpPr>
        <p:sp>
          <p:nvSpPr>
            <p:cNvPr id="24" name="文本框 23"/>
            <p:cNvSpPr txBox="1"/>
            <p:nvPr/>
          </p:nvSpPr>
          <p:spPr>
            <a:xfrm>
              <a:off x="1857366" y="5985889"/>
              <a:ext cx="3134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0F007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Fig. The Structure of Our Model</a:t>
              </a:r>
              <a:endParaRPr lang="zh-CN" altLang="en-US" sz="1400" b="1" dirty="0">
                <a:solidFill>
                  <a:srgbClr val="0F007B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61946" y="2687858"/>
              <a:ext cx="6124915" cy="3141908"/>
            </a:xfrm>
            <a:custGeom>
              <a:avLst/>
              <a:gdLst>
                <a:gd name="connsiteX0" fmla="*/ 0 w 6124915"/>
                <a:gd name="connsiteY0" fmla="*/ 0 h 3141908"/>
                <a:gd name="connsiteX1" fmla="*/ 2223068 w 6124915"/>
                <a:gd name="connsiteY1" fmla="*/ 0 h 3141908"/>
                <a:gd name="connsiteX2" fmla="*/ 2198899 w 6124915"/>
                <a:gd name="connsiteY2" fmla="*/ 24169 h 3141908"/>
                <a:gd name="connsiteX3" fmla="*/ 2176039 w 6124915"/>
                <a:gd name="connsiteY3" fmla="*/ 54649 h 3141908"/>
                <a:gd name="connsiteX4" fmla="*/ 2153179 w 6124915"/>
                <a:gd name="connsiteY4" fmla="*/ 207049 h 3141908"/>
                <a:gd name="connsiteX5" fmla="*/ 2145559 w 6124915"/>
                <a:gd name="connsiteY5" fmla="*/ 237529 h 3141908"/>
                <a:gd name="connsiteX6" fmla="*/ 2130319 w 6124915"/>
                <a:gd name="connsiteY6" fmla="*/ 283249 h 3141908"/>
                <a:gd name="connsiteX7" fmla="*/ 2137939 w 6124915"/>
                <a:gd name="connsiteY7" fmla="*/ 443269 h 3141908"/>
                <a:gd name="connsiteX8" fmla="*/ 2145559 w 6124915"/>
                <a:gd name="connsiteY8" fmla="*/ 549949 h 3141908"/>
                <a:gd name="connsiteX9" fmla="*/ 2153179 w 6124915"/>
                <a:gd name="connsiteY9" fmla="*/ 588049 h 3141908"/>
                <a:gd name="connsiteX10" fmla="*/ 2176039 w 6124915"/>
                <a:gd name="connsiteY10" fmla="*/ 618529 h 3141908"/>
                <a:gd name="connsiteX11" fmla="*/ 2183659 w 6124915"/>
                <a:gd name="connsiteY11" fmla="*/ 641389 h 3141908"/>
                <a:gd name="connsiteX12" fmla="*/ 2229379 w 6124915"/>
                <a:gd name="connsiteY12" fmla="*/ 702349 h 3141908"/>
                <a:gd name="connsiteX13" fmla="*/ 2244923 w 6124915"/>
                <a:gd name="connsiteY13" fmla="*/ 732339 h 3141908"/>
                <a:gd name="connsiteX14" fmla="*/ 2244377 w 6124915"/>
                <a:gd name="connsiteY14" fmla="*/ 732155 h 3141908"/>
                <a:gd name="connsiteX15" fmla="*/ 2240351 w 6124915"/>
                <a:gd name="connsiteY15" fmla="*/ 727286 h 3141908"/>
                <a:gd name="connsiteX16" fmla="*/ 2243450 w 6124915"/>
                <a:gd name="connsiteY16" fmla="*/ 731843 h 3141908"/>
                <a:gd name="connsiteX17" fmla="*/ 2244377 w 6124915"/>
                <a:gd name="connsiteY17" fmla="*/ 732155 h 3141908"/>
                <a:gd name="connsiteX18" fmla="*/ 2246061 w 6124915"/>
                <a:gd name="connsiteY18" fmla="*/ 734192 h 3141908"/>
                <a:gd name="connsiteX19" fmla="*/ 2290339 w 6124915"/>
                <a:gd name="connsiteY19" fmla="*/ 793789 h 3141908"/>
                <a:gd name="connsiteX20" fmla="*/ 2305579 w 6124915"/>
                <a:gd name="connsiteY20" fmla="*/ 816649 h 3141908"/>
                <a:gd name="connsiteX21" fmla="*/ 2358919 w 6124915"/>
                <a:gd name="connsiteY21" fmla="*/ 869989 h 3141908"/>
                <a:gd name="connsiteX22" fmla="*/ 2389399 w 6124915"/>
                <a:gd name="connsiteY22" fmla="*/ 900469 h 3141908"/>
                <a:gd name="connsiteX23" fmla="*/ 2419879 w 6124915"/>
                <a:gd name="connsiteY23" fmla="*/ 930949 h 3141908"/>
                <a:gd name="connsiteX24" fmla="*/ 2450359 w 6124915"/>
                <a:gd name="connsiteY24" fmla="*/ 946189 h 3141908"/>
                <a:gd name="connsiteX25" fmla="*/ 2473219 w 6124915"/>
                <a:gd name="connsiteY25" fmla="*/ 961429 h 3141908"/>
                <a:gd name="connsiteX26" fmla="*/ 2496079 w 6124915"/>
                <a:gd name="connsiteY26" fmla="*/ 969049 h 3141908"/>
                <a:gd name="connsiteX27" fmla="*/ 2541799 w 6124915"/>
                <a:gd name="connsiteY27" fmla="*/ 999529 h 3141908"/>
                <a:gd name="connsiteX28" fmla="*/ 2595139 w 6124915"/>
                <a:gd name="connsiteY28" fmla="*/ 1037629 h 3141908"/>
                <a:gd name="connsiteX29" fmla="*/ 2640859 w 6124915"/>
                <a:gd name="connsiteY29" fmla="*/ 1060489 h 3141908"/>
                <a:gd name="connsiteX30" fmla="*/ 2678959 w 6124915"/>
                <a:gd name="connsiteY30" fmla="*/ 1075729 h 3141908"/>
                <a:gd name="connsiteX31" fmla="*/ 2701819 w 6124915"/>
                <a:gd name="connsiteY31" fmla="*/ 1090969 h 3141908"/>
                <a:gd name="connsiteX32" fmla="*/ 2823739 w 6124915"/>
                <a:gd name="connsiteY32" fmla="*/ 1151929 h 3141908"/>
                <a:gd name="connsiteX33" fmla="*/ 2877079 w 6124915"/>
                <a:gd name="connsiteY33" fmla="*/ 1174789 h 3141908"/>
                <a:gd name="connsiteX34" fmla="*/ 2899939 w 6124915"/>
                <a:gd name="connsiteY34" fmla="*/ 1182409 h 3141908"/>
                <a:gd name="connsiteX35" fmla="*/ 2938039 w 6124915"/>
                <a:gd name="connsiteY35" fmla="*/ 1197649 h 3141908"/>
                <a:gd name="connsiteX36" fmla="*/ 2968519 w 6124915"/>
                <a:gd name="connsiteY36" fmla="*/ 1212889 h 3141908"/>
                <a:gd name="connsiteX37" fmla="*/ 3059959 w 6124915"/>
                <a:gd name="connsiteY37" fmla="*/ 1243369 h 3141908"/>
                <a:gd name="connsiteX38" fmla="*/ 3120919 w 6124915"/>
                <a:gd name="connsiteY38" fmla="*/ 1266229 h 3141908"/>
                <a:gd name="connsiteX39" fmla="*/ 3181879 w 6124915"/>
                <a:gd name="connsiteY39" fmla="*/ 1281469 h 3141908"/>
                <a:gd name="connsiteX40" fmla="*/ 3341899 w 6124915"/>
                <a:gd name="connsiteY40" fmla="*/ 1296709 h 3141908"/>
                <a:gd name="connsiteX41" fmla="*/ 3425719 w 6124915"/>
                <a:gd name="connsiteY41" fmla="*/ 1311949 h 3141908"/>
                <a:gd name="connsiteX42" fmla="*/ 3555259 w 6124915"/>
                <a:gd name="connsiteY42" fmla="*/ 1334809 h 3141908"/>
                <a:gd name="connsiteX43" fmla="*/ 3844819 w 6124915"/>
                <a:gd name="connsiteY43" fmla="*/ 1311949 h 3141908"/>
                <a:gd name="connsiteX44" fmla="*/ 3867679 w 6124915"/>
                <a:gd name="connsiteY44" fmla="*/ 1304329 h 3141908"/>
                <a:gd name="connsiteX45" fmla="*/ 3989599 w 6124915"/>
                <a:gd name="connsiteY45" fmla="*/ 1243369 h 3141908"/>
                <a:gd name="connsiteX46" fmla="*/ 4050559 w 6124915"/>
                <a:gd name="connsiteY46" fmla="*/ 1212889 h 3141908"/>
                <a:gd name="connsiteX47" fmla="*/ 4134379 w 6124915"/>
                <a:gd name="connsiteY47" fmla="*/ 1174789 h 3141908"/>
                <a:gd name="connsiteX48" fmla="*/ 4164859 w 6124915"/>
                <a:gd name="connsiteY48" fmla="*/ 1167169 h 3141908"/>
                <a:gd name="connsiteX49" fmla="*/ 4309639 w 6124915"/>
                <a:gd name="connsiteY49" fmla="*/ 1090969 h 3141908"/>
                <a:gd name="connsiteX50" fmla="*/ 4416319 w 6124915"/>
                <a:gd name="connsiteY50" fmla="*/ 1030009 h 3141908"/>
                <a:gd name="connsiteX51" fmla="*/ 4469659 w 6124915"/>
                <a:gd name="connsiteY51" fmla="*/ 1022389 h 3141908"/>
                <a:gd name="connsiteX52" fmla="*/ 4501889 w 6124915"/>
                <a:gd name="connsiteY52" fmla="*/ 1016350 h 3141908"/>
                <a:gd name="connsiteX53" fmla="*/ 4506753 w 6124915"/>
                <a:gd name="connsiteY53" fmla="*/ 1014647 h 3141908"/>
                <a:gd name="connsiteX54" fmla="*/ 4509696 w 6124915"/>
                <a:gd name="connsiteY54" fmla="*/ 1014686 h 3141908"/>
                <a:gd name="connsiteX55" fmla="*/ 4683019 w 6124915"/>
                <a:gd name="connsiteY55" fmla="*/ 1007149 h 3141908"/>
                <a:gd name="connsiteX56" fmla="*/ 4919239 w 6124915"/>
                <a:gd name="connsiteY56" fmla="*/ 991909 h 3141908"/>
                <a:gd name="connsiteX57" fmla="*/ 5140219 w 6124915"/>
                <a:gd name="connsiteY57" fmla="*/ 1007149 h 3141908"/>
                <a:gd name="connsiteX58" fmla="*/ 5239279 w 6124915"/>
                <a:gd name="connsiteY58" fmla="*/ 1022389 h 3141908"/>
                <a:gd name="connsiteX59" fmla="*/ 5292619 w 6124915"/>
                <a:gd name="connsiteY59" fmla="*/ 1037629 h 3141908"/>
                <a:gd name="connsiteX60" fmla="*/ 5330719 w 6124915"/>
                <a:gd name="connsiteY60" fmla="*/ 1045249 h 3141908"/>
                <a:gd name="connsiteX61" fmla="*/ 5475499 w 6124915"/>
                <a:gd name="connsiteY61" fmla="*/ 1060489 h 3141908"/>
                <a:gd name="connsiteX62" fmla="*/ 5544079 w 6124915"/>
                <a:gd name="connsiteY62" fmla="*/ 1075729 h 3141908"/>
                <a:gd name="connsiteX63" fmla="*/ 5566939 w 6124915"/>
                <a:gd name="connsiteY63" fmla="*/ 1083349 h 3141908"/>
                <a:gd name="connsiteX64" fmla="*/ 5612659 w 6124915"/>
                <a:gd name="connsiteY64" fmla="*/ 1090969 h 3141908"/>
                <a:gd name="connsiteX65" fmla="*/ 5665999 w 6124915"/>
                <a:gd name="connsiteY65" fmla="*/ 1106209 h 3141908"/>
                <a:gd name="connsiteX66" fmla="*/ 5757439 w 6124915"/>
                <a:gd name="connsiteY66" fmla="*/ 1121449 h 3141908"/>
                <a:gd name="connsiteX67" fmla="*/ 5826019 w 6124915"/>
                <a:gd name="connsiteY67" fmla="*/ 1144309 h 3141908"/>
                <a:gd name="connsiteX68" fmla="*/ 5879359 w 6124915"/>
                <a:gd name="connsiteY68" fmla="*/ 1167169 h 3141908"/>
                <a:gd name="connsiteX69" fmla="*/ 5932699 w 6124915"/>
                <a:gd name="connsiteY69" fmla="*/ 1205269 h 3141908"/>
                <a:gd name="connsiteX70" fmla="*/ 5978419 w 6124915"/>
                <a:gd name="connsiteY70" fmla="*/ 1228129 h 3141908"/>
                <a:gd name="connsiteX71" fmla="*/ 6039379 w 6124915"/>
                <a:gd name="connsiteY71" fmla="*/ 1304329 h 3141908"/>
                <a:gd name="connsiteX72" fmla="*/ 6100339 w 6124915"/>
                <a:gd name="connsiteY72" fmla="*/ 1380529 h 3141908"/>
                <a:gd name="connsiteX73" fmla="*/ 6124915 w 6124915"/>
                <a:gd name="connsiteY73" fmla="*/ 1411249 h 3141908"/>
                <a:gd name="connsiteX74" fmla="*/ 6124915 w 6124915"/>
                <a:gd name="connsiteY74" fmla="*/ 1714575 h 3141908"/>
                <a:gd name="connsiteX75" fmla="*/ 6123199 w 6124915"/>
                <a:gd name="connsiteY75" fmla="*/ 1715809 h 3141908"/>
                <a:gd name="connsiteX76" fmla="*/ 6069859 w 6124915"/>
                <a:gd name="connsiteY76" fmla="*/ 1753909 h 3141908"/>
                <a:gd name="connsiteX77" fmla="*/ 6054619 w 6124915"/>
                <a:gd name="connsiteY77" fmla="*/ 1776769 h 3141908"/>
                <a:gd name="connsiteX78" fmla="*/ 6001279 w 6124915"/>
                <a:gd name="connsiteY78" fmla="*/ 1807249 h 3141908"/>
                <a:gd name="connsiteX79" fmla="*/ 5970799 w 6124915"/>
                <a:gd name="connsiteY79" fmla="*/ 1830109 h 3141908"/>
                <a:gd name="connsiteX80" fmla="*/ 5947939 w 6124915"/>
                <a:gd name="connsiteY80" fmla="*/ 1845349 h 3141908"/>
                <a:gd name="connsiteX81" fmla="*/ 5932699 w 6124915"/>
                <a:gd name="connsiteY81" fmla="*/ 1868209 h 3141908"/>
                <a:gd name="connsiteX82" fmla="*/ 5902219 w 6124915"/>
                <a:gd name="connsiteY82" fmla="*/ 1891069 h 3141908"/>
                <a:gd name="connsiteX83" fmla="*/ 5886979 w 6124915"/>
                <a:gd name="connsiteY83" fmla="*/ 1936789 h 3141908"/>
                <a:gd name="connsiteX84" fmla="*/ 5879359 w 6124915"/>
                <a:gd name="connsiteY84" fmla="*/ 1959649 h 3141908"/>
                <a:gd name="connsiteX85" fmla="*/ 5894599 w 6124915"/>
                <a:gd name="connsiteY85" fmla="*/ 2005369 h 3141908"/>
                <a:gd name="connsiteX86" fmla="*/ 5908606 w 6124915"/>
                <a:gd name="connsiteY86" fmla="*/ 2017993 h 3141908"/>
                <a:gd name="connsiteX87" fmla="*/ 5923024 w 6124915"/>
                <a:gd name="connsiteY87" fmla="*/ 2026952 h 3141908"/>
                <a:gd name="connsiteX88" fmla="*/ 5906629 w 6124915"/>
                <a:gd name="connsiteY88" fmla="*/ 2025578 h 3141908"/>
                <a:gd name="connsiteX89" fmla="*/ 5840734 w 6124915"/>
                <a:gd name="connsiteY89" fmla="*/ 2021302 h 3141908"/>
                <a:gd name="connsiteX90" fmla="*/ 5634994 w 6124915"/>
                <a:gd name="connsiteY90" fmla="*/ 2013682 h 3141908"/>
                <a:gd name="connsiteX91" fmla="*/ 5604514 w 6124915"/>
                <a:gd name="connsiteY91" fmla="*/ 2036542 h 3141908"/>
                <a:gd name="connsiteX92" fmla="*/ 5558794 w 6124915"/>
                <a:gd name="connsiteY92" fmla="*/ 2067022 h 3141908"/>
                <a:gd name="connsiteX93" fmla="*/ 5482594 w 6124915"/>
                <a:gd name="connsiteY93" fmla="*/ 2082262 h 3141908"/>
                <a:gd name="connsiteX94" fmla="*/ 5459734 w 6124915"/>
                <a:gd name="connsiteY94" fmla="*/ 2089882 h 3141908"/>
                <a:gd name="connsiteX95" fmla="*/ 5375914 w 6124915"/>
                <a:gd name="connsiteY95" fmla="*/ 2105122 h 3141908"/>
                <a:gd name="connsiteX96" fmla="*/ 5246374 w 6124915"/>
                <a:gd name="connsiteY96" fmla="*/ 2112742 h 3141908"/>
                <a:gd name="connsiteX97" fmla="*/ 5208274 w 6124915"/>
                <a:gd name="connsiteY97" fmla="*/ 2120362 h 3141908"/>
                <a:gd name="connsiteX98" fmla="*/ 5185414 w 6124915"/>
                <a:gd name="connsiteY98" fmla="*/ 2127982 h 3141908"/>
                <a:gd name="connsiteX99" fmla="*/ 5154934 w 6124915"/>
                <a:gd name="connsiteY99" fmla="*/ 2135602 h 3141908"/>
                <a:gd name="connsiteX100" fmla="*/ 5132074 w 6124915"/>
                <a:gd name="connsiteY100" fmla="*/ 2143222 h 3141908"/>
                <a:gd name="connsiteX101" fmla="*/ 5086354 w 6124915"/>
                <a:gd name="connsiteY101" fmla="*/ 2150842 h 3141908"/>
                <a:gd name="connsiteX102" fmla="*/ 5048254 w 6124915"/>
                <a:gd name="connsiteY102" fmla="*/ 2166082 h 3141908"/>
                <a:gd name="connsiteX103" fmla="*/ 5017774 w 6124915"/>
                <a:gd name="connsiteY103" fmla="*/ 2173702 h 3141908"/>
                <a:gd name="connsiteX104" fmla="*/ 4956814 w 6124915"/>
                <a:gd name="connsiteY104" fmla="*/ 2242282 h 3141908"/>
                <a:gd name="connsiteX105" fmla="*/ 4918714 w 6124915"/>
                <a:gd name="connsiteY105" fmla="*/ 2280382 h 3141908"/>
                <a:gd name="connsiteX106" fmla="*/ 4903474 w 6124915"/>
                <a:gd name="connsiteY106" fmla="*/ 2303242 h 3141908"/>
                <a:gd name="connsiteX107" fmla="*/ 4857754 w 6124915"/>
                <a:gd name="connsiteY107" fmla="*/ 2379442 h 3141908"/>
                <a:gd name="connsiteX108" fmla="*/ 4850134 w 6124915"/>
                <a:gd name="connsiteY108" fmla="*/ 2425162 h 3141908"/>
                <a:gd name="connsiteX109" fmla="*/ 4812034 w 6124915"/>
                <a:gd name="connsiteY109" fmla="*/ 2501362 h 3141908"/>
                <a:gd name="connsiteX110" fmla="*/ 4796794 w 6124915"/>
                <a:gd name="connsiteY110" fmla="*/ 2524222 h 3141908"/>
                <a:gd name="connsiteX111" fmla="*/ 4773934 w 6124915"/>
                <a:gd name="connsiteY111" fmla="*/ 2577562 h 3141908"/>
                <a:gd name="connsiteX112" fmla="*/ 4758694 w 6124915"/>
                <a:gd name="connsiteY112" fmla="*/ 2646142 h 3141908"/>
                <a:gd name="connsiteX113" fmla="*/ 4705354 w 6124915"/>
                <a:gd name="connsiteY113" fmla="*/ 2722342 h 3141908"/>
                <a:gd name="connsiteX114" fmla="*/ 4690114 w 6124915"/>
                <a:gd name="connsiteY114" fmla="*/ 2745202 h 3141908"/>
                <a:gd name="connsiteX115" fmla="*/ 4652014 w 6124915"/>
                <a:gd name="connsiteY115" fmla="*/ 2798542 h 3141908"/>
                <a:gd name="connsiteX116" fmla="*/ 4629154 w 6124915"/>
                <a:gd name="connsiteY116" fmla="*/ 2889982 h 3141908"/>
                <a:gd name="connsiteX117" fmla="*/ 4621534 w 6124915"/>
                <a:gd name="connsiteY117" fmla="*/ 2912842 h 3141908"/>
                <a:gd name="connsiteX118" fmla="*/ 4613914 w 6124915"/>
                <a:gd name="connsiteY118" fmla="*/ 2943322 h 3141908"/>
                <a:gd name="connsiteX119" fmla="*/ 4603359 w 6124915"/>
                <a:gd name="connsiteY119" fmla="*/ 3133911 h 3141908"/>
                <a:gd name="connsiteX120" fmla="*/ 4603520 w 6124915"/>
                <a:gd name="connsiteY120" fmla="*/ 3141908 h 3141908"/>
                <a:gd name="connsiteX121" fmla="*/ 0 w 6124915"/>
                <a:gd name="connsiteY121" fmla="*/ 3141908 h 3141908"/>
                <a:gd name="connsiteX122" fmla="*/ 0 w 6124915"/>
                <a:gd name="connsiteY122" fmla="*/ 0 h 31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6124915" h="3141908">
                  <a:moveTo>
                    <a:pt x="0" y="0"/>
                  </a:moveTo>
                  <a:lnTo>
                    <a:pt x="2223068" y="0"/>
                  </a:lnTo>
                  <a:lnTo>
                    <a:pt x="2198899" y="24169"/>
                  </a:lnTo>
                  <a:cubicBezTo>
                    <a:pt x="2190536" y="33727"/>
                    <a:pt x="2183659" y="44489"/>
                    <a:pt x="2176039" y="54649"/>
                  </a:cubicBezTo>
                  <a:cubicBezTo>
                    <a:pt x="2147159" y="155729"/>
                    <a:pt x="2170352" y="61082"/>
                    <a:pt x="2153179" y="207049"/>
                  </a:cubicBezTo>
                  <a:cubicBezTo>
                    <a:pt x="2151955" y="217450"/>
                    <a:pt x="2148568" y="227498"/>
                    <a:pt x="2145559" y="237529"/>
                  </a:cubicBezTo>
                  <a:cubicBezTo>
                    <a:pt x="2140943" y="252916"/>
                    <a:pt x="2130319" y="283249"/>
                    <a:pt x="2130319" y="283249"/>
                  </a:cubicBezTo>
                  <a:cubicBezTo>
                    <a:pt x="2132859" y="336589"/>
                    <a:pt x="2134893" y="389956"/>
                    <a:pt x="2137939" y="443269"/>
                  </a:cubicBezTo>
                  <a:cubicBezTo>
                    <a:pt x="2139973" y="478862"/>
                    <a:pt x="2141827" y="514494"/>
                    <a:pt x="2145559" y="549949"/>
                  </a:cubicBezTo>
                  <a:cubicBezTo>
                    <a:pt x="2146915" y="562829"/>
                    <a:pt x="2147919" y="576214"/>
                    <a:pt x="2153179" y="588049"/>
                  </a:cubicBezTo>
                  <a:cubicBezTo>
                    <a:pt x="2158337" y="599654"/>
                    <a:pt x="2168419" y="608369"/>
                    <a:pt x="2176039" y="618529"/>
                  </a:cubicBezTo>
                  <a:cubicBezTo>
                    <a:pt x="2178579" y="626149"/>
                    <a:pt x="2179402" y="634578"/>
                    <a:pt x="2183659" y="641389"/>
                  </a:cubicBezTo>
                  <a:cubicBezTo>
                    <a:pt x="2232518" y="719564"/>
                    <a:pt x="2197990" y="647417"/>
                    <a:pt x="2229379" y="702349"/>
                  </a:cubicBezTo>
                  <a:cubicBezTo>
                    <a:pt x="2241115" y="722886"/>
                    <a:pt x="2244666" y="730446"/>
                    <a:pt x="2244923" y="732339"/>
                  </a:cubicBezTo>
                  <a:lnTo>
                    <a:pt x="2244377" y="732155"/>
                  </a:lnTo>
                  <a:lnTo>
                    <a:pt x="2240351" y="727286"/>
                  </a:lnTo>
                  <a:cubicBezTo>
                    <a:pt x="2238973" y="725942"/>
                    <a:pt x="2241636" y="729898"/>
                    <a:pt x="2243450" y="731843"/>
                  </a:cubicBezTo>
                  <a:lnTo>
                    <a:pt x="2244377" y="732155"/>
                  </a:lnTo>
                  <a:lnTo>
                    <a:pt x="2246061" y="734192"/>
                  </a:lnTo>
                  <a:cubicBezTo>
                    <a:pt x="2252704" y="742664"/>
                    <a:pt x="2265833" y="760093"/>
                    <a:pt x="2290339" y="793789"/>
                  </a:cubicBezTo>
                  <a:cubicBezTo>
                    <a:pt x="2295726" y="801195"/>
                    <a:pt x="2299453" y="809842"/>
                    <a:pt x="2305579" y="816649"/>
                  </a:cubicBezTo>
                  <a:cubicBezTo>
                    <a:pt x="2322400" y="835339"/>
                    <a:pt x="2341139" y="852209"/>
                    <a:pt x="2358919" y="869989"/>
                  </a:cubicBezTo>
                  <a:lnTo>
                    <a:pt x="2389399" y="900469"/>
                  </a:lnTo>
                  <a:cubicBezTo>
                    <a:pt x="2399559" y="910629"/>
                    <a:pt x="2407028" y="924523"/>
                    <a:pt x="2419879" y="930949"/>
                  </a:cubicBezTo>
                  <a:cubicBezTo>
                    <a:pt x="2430039" y="936029"/>
                    <a:pt x="2440496" y="940553"/>
                    <a:pt x="2450359" y="946189"/>
                  </a:cubicBezTo>
                  <a:cubicBezTo>
                    <a:pt x="2458310" y="950733"/>
                    <a:pt x="2465028" y="957333"/>
                    <a:pt x="2473219" y="961429"/>
                  </a:cubicBezTo>
                  <a:cubicBezTo>
                    <a:pt x="2480403" y="965021"/>
                    <a:pt x="2489058" y="965148"/>
                    <a:pt x="2496079" y="969049"/>
                  </a:cubicBezTo>
                  <a:cubicBezTo>
                    <a:pt x="2512090" y="977944"/>
                    <a:pt x="2526740" y="989103"/>
                    <a:pt x="2541799" y="999529"/>
                  </a:cubicBezTo>
                  <a:cubicBezTo>
                    <a:pt x="2559764" y="1011966"/>
                    <a:pt x="2574410" y="1030719"/>
                    <a:pt x="2595139" y="1037629"/>
                  </a:cubicBezTo>
                  <a:cubicBezTo>
                    <a:pt x="2652598" y="1056782"/>
                    <a:pt x="2581773" y="1030946"/>
                    <a:pt x="2640859" y="1060489"/>
                  </a:cubicBezTo>
                  <a:cubicBezTo>
                    <a:pt x="2653093" y="1066606"/>
                    <a:pt x="2666725" y="1069612"/>
                    <a:pt x="2678959" y="1075729"/>
                  </a:cubicBezTo>
                  <a:cubicBezTo>
                    <a:pt x="2687150" y="1079825"/>
                    <a:pt x="2693715" y="1086704"/>
                    <a:pt x="2701819" y="1090969"/>
                  </a:cubicBezTo>
                  <a:cubicBezTo>
                    <a:pt x="2742027" y="1112131"/>
                    <a:pt x="2780634" y="1137561"/>
                    <a:pt x="2823739" y="1151929"/>
                  </a:cubicBezTo>
                  <a:cubicBezTo>
                    <a:pt x="2877350" y="1169799"/>
                    <a:pt x="2811167" y="1146541"/>
                    <a:pt x="2877079" y="1174789"/>
                  </a:cubicBezTo>
                  <a:cubicBezTo>
                    <a:pt x="2884462" y="1177953"/>
                    <a:pt x="2892418" y="1179589"/>
                    <a:pt x="2899939" y="1182409"/>
                  </a:cubicBezTo>
                  <a:cubicBezTo>
                    <a:pt x="2912746" y="1187212"/>
                    <a:pt x="2925540" y="1192094"/>
                    <a:pt x="2938039" y="1197649"/>
                  </a:cubicBezTo>
                  <a:cubicBezTo>
                    <a:pt x="2948419" y="1202262"/>
                    <a:pt x="2958034" y="1208520"/>
                    <a:pt x="2968519" y="1212889"/>
                  </a:cubicBezTo>
                  <a:cubicBezTo>
                    <a:pt x="3110692" y="1272128"/>
                    <a:pt x="2973966" y="1214705"/>
                    <a:pt x="3059959" y="1243369"/>
                  </a:cubicBezTo>
                  <a:cubicBezTo>
                    <a:pt x="3080547" y="1250232"/>
                    <a:pt x="3100205" y="1259756"/>
                    <a:pt x="3120919" y="1266229"/>
                  </a:cubicBezTo>
                  <a:cubicBezTo>
                    <a:pt x="3140911" y="1272476"/>
                    <a:pt x="3161062" y="1279156"/>
                    <a:pt x="3181879" y="1281469"/>
                  </a:cubicBezTo>
                  <a:cubicBezTo>
                    <a:pt x="3280858" y="1292467"/>
                    <a:pt x="3227538" y="1287179"/>
                    <a:pt x="3341899" y="1296709"/>
                  </a:cubicBezTo>
                  <a:cubicBezTo>
                    <a:pt x="3395773" y="1314667"/>
                    <a:pt x="3327247" y="1293486"/>
                    <a:pt x="3425719" y="1311949"/>
                  </a:cubicBezTo>
                  <a:cubicBezTo>
                    <a:pt x="3577126" y="1340338"/>
                    <a:pt x="3391043" y="1316563"/>
                    <a:pt x="3555259" y="1334809"/>
                  </a:cubicBezTo>
                  <a:lnTo>
                    <a:pt x="3844819" y="1311949"/>
                  </a:lnTo>
                  <a:cubicBezTo>
                    <a:pt x="3852813" y="1311169"/>
                    <a:pt x="3860221" y="1307312"/>
                    <a:pt x="3867679" y="1304329"/>
                  </a:cubicBezTo>
                  <a:cubicBezTo>
                    <a:pt x="3917225" y="1284510"/>
                    <a:pt x="3941732" y="1272825"/>
                    <a:pt x="3989599" y="1243369"/>
                  </a:cubicBezTo>
                  <a:cubicBezTo>
                    <a:pt x="4042773" y="1210646"/>
                    <a:pt x="3995953" y="1226541"/>
                    <a:pt x="4050559" y="1212889"/>
                  </a:cubicBezTo>
                  <a:cubicBezTo>
                    <a:pt x="4087808" y="1188056"/>
                    <a:pt x="4073536" y="1195070"/>
                    <a:pt x="4134379" y="1174789"/>
                  </a:cubicBezTo>
                  <a:cubicBezTo>
                    <a:pt x="4144314" y="1171477"/>
                    <a:pt x="4155289" y="1171422"/>
                    <a:pt x="4164859" y="1167169"/>
                  </a:cubicBezTo>
                  <a:cubicBezTo>
                    <a:pt x="4221053" y="1142194"/>
                    <a:pt x="4261190" y="1121250"/>
                    <a:pt x="4309639" y="1090969"/>
                  </a:cubicBezTo>
                  <a:cubicBezTo>
                    <a:pt x="4350159" y="1065644"/>
                    <a:pt x="4355112" y="1053812"/>
                    <a:pt x="4416319" y="1030009"/>
                  </a:cubicBezTo>
                  <a:cubicBezTo>
                    <a:pt x="4433058" y="1023499"/>
                    <a:pt x="4451943" y="1025342"/>
                    <a:pt x="4469659" y="1022389"/>
                  </a:cubicBezTo>
                  <a:cubicBezTo>
                    <a:pt x="4485734" y="1019710"/>
                    <a:pt x="4495845" y="1017756"/>
                    <a:pt x="4501889" y="1016350"/>
                  </a:cubicBezTo>
                  <a:lnTo>
                    <a:pt x="4506753" y="1014647"/>
                  </a:lnTo>
                  <a:lnTo>
                    <a:pt x="4509696" y="1014686"/>
                  </a:lnTo>
                  <a:cubicBezTo>
                    <a:pt x="4529539" y="1014611"/>
                    <a:pt x="4577417" y="1013016"/>
                    <a:pt x="4683019" y="1007149"/>
                  </a:cubicBezTo>
                  <a:lnTo>
                    <a:pt x="4919239" y="991909"/>
                  </a:lnTo>
                  <a:cubicBezTo>
                    <a:pt x="4992899" y="996989"/>
                    <a:pt x="5066717" y="1000149"/>
                    <a:pt x="5140219" y="1007149"/>
                  </a:cubicBezTo>
                  <a:cubicBezTo>
                    <a:pt x="5173477" y="1010316"/>
                    <a:pt x="5206519" y="1015837"/>
                    <a:pt x="5239279" y="1022389"/>
                  </a:cubicBezTo>
                  <a:cubicBezTo>
                    <a:pt x="5257411" y="1026015"/>
                    <a:pt x="5274680" y="1033144"/>
                    <a:pt x="5292619" y="1037629"/>
                  </a:cubicBezTo>
                  <a:cubicBezTo>
                    <a:pt x="5305184" y="1040770"/>
                    <a:pt x="5317976" y="1042932"/>
                    <a:pt x="5330719" y="1045249"/>
                  </a:cubicBezTo>
                  <a:cubicBezTo>
                    <a:pt x="5397783" y="1057443"/>
                    <a:pt x="5385304" y="1053551"/>
                    <a:pt x="5475499" y="1060489"/>
                  </a:cubicBezTo>
                  <a:cubicBezTo>
                    <a:pt x="5526960" y="1077643"/>
                    <a:pt x="5463615" y="1057848"/>
                    <a:pt x="5544079" y="1075729"/>
                  </a:cubicBezTo>
                  <a:cubicBezTo>
                    <a:pt x="5551920" y="1077471"/>
                    <a:pt x="5559098" y="1081607"/>
                    <a:pt x="5566939" y="1083349"/>
                  </a:cubicBezTo>
                  <a:cubicBezTo>
                    <a:pt x="5582021" y="1086701"/>
                    <a:pt x="5597604" y="1087495"/>
                    <a:pt x="5612659" y="1090969"/>
                  </a:cubicBezTo>
                  <a:cubicBezTo>
                    <a:pt x="5630677" y="1095127"/>
                    <a:pt x="5648060" y="1101724"/>
                    <a:pt x="5665999" y="1106209"/>
                  </a:cubicBezTo>
                  <a:cubicBezTo>
                    <a:pt x="5695712" y="1113637"/>
                    <a:pt x="5727332" y="1117148"/>
                    <a:pt x="5757439" y="1121449"/>
                  </a:cubicBezTo>
                  <a:lnTo>
                    <a:pt x="5826019" y="1144309"/>
                  </a:lnTo>
                  <a:cubicBezTo>
                    <a:pt x="5847671" y="1151526"/>
                    <a:pt x="5858644" y="1153987"/>
                    <a:pt x="5879359" y="1167169"/>
                  </a:cubicBezTo>
                  <a:cubicBezTo>
                    <a:pt x="5897793" y="1178900"/>
                    <a:pt x="5913963" y="1194027"/>
                    <a:pt x="5932699" y="1205269"/>
                  </a:cubicBezTo>
                  <a:cubicBezTo>
                    <a:pt x="5958992" y="1221045"/>
                    <a:pt x="5954867" y="1202436"/>
                    <a:pt x="5978419" y="1228129"/>
                  </a:cubicBezTo>
                  <a:cubicBezTo>
                    <a:pt x="6000399" y="1252107"/>
                    <a:pt x="6016378" y="1281328"/>
                    <a:pt x="6039379" y="1304329"/>
                  </a:cubicBezTo>
                  <a:cubicBezTo>
                    <a:pt x="6092865" y="1357815"/>
                    <a:pt x="6049072" y="1310037"/>
                    <a:pt x="6100339" y="1380529"/>
                  </a:cubicBezTo>
                  <a:lnTo>
                    <a:pt x="6124915" y="1411249"/>
                  </a:lnTo>
                  <a:lnTo>
                    <a:pt x="6124915" y="1714575"/>
                  </a:lnTo>
                  <a:lnTo>
                    <a:pt x="6123199" y="1715809"/>
                  </a:lnTo>
                  <a:cubicBezTo>
                    <a:pt x="6076861" y="1754424"/>
                    <a:pt x="6126259" y="1725709"/>
                    <a:pt x="6069859" y="1753909"/>
                  </a:cubicBezTo>
                  <a:cubicBezTo>
                    <a:pt x="6064779" y="1761529"/>
                    <a:pt x="6061095" y="1770293"/>
                    <a:pt x="6054619" y="1776769"/>
                  </a:cubicBezTo>
                  <a:cubicBezTo>
                    <a:pt x="6031553" y="1799835"/>
                    <a:pt x="6027434" y="1798531"/>
                    <a:pt x="6001279" y="1807249"/>
                  </a:cubicBezTo>
                  <a:cubicBezTo>
                    <a:pt x="5991119" y="1814869"/>
                    <a:pt x="5981133" y="1822727"/>
                    <a:pt x="5970799" y="1830109"/>
                  </a:cubicBezTo>
                  <a:cubicBezTo>
                    <a:pt x="5963347" y="1835432"/>
                    <a:pt x="5954415" y="1838873"/>
                    <a:pt x="5947939" y="1845349"/>
                  </a:cubicBezTo>
                  <a:cubicBezTo>
                    <a:pt x="5941463" y="1851825"/>
                    <a:pt x="5939175" y="1861733"/>
                    <a:pt x="5932699" y="1868209"/>
                  </a:cubicBezTo>
                  <a:cubicBezTo>
                    <a:pt x="5923719" y="1877189"/>
                    <a:pt x="5912379" y="1883449"/>
                    <a:pt x="5902219" y="1891069"/>
                  </a:cubicBezTo>
                  <a:lnTo>
                    <a:pt x="5886979" y="1936789"/>
                  </a:lnTo>
                  <a:lnTo>
                    <a:pt x="5879359" y="1959649"/>
                  </a:lnTo>
                  <a:cubicBezTo>
                    <a:pt x="5884439" y="1974889"/>
                    <a:pt x="5885688" y="1992003"/>
                    <a:pt x="5894599" y="2005369"/>
                  </a:cubicBezTo>
                  <a:cubicBezTo>
                    <a:pt x="5898122" y="2010653"/>
                    <a:pt x="5903158" y="2014522"/>
                    <a:pt x="5908606" y="2017993"/>
                  </a:cubicBezTo>
                  <a:lnTo>
                    <a:pt x="5923024" y="2026952"/>
                  </a:lnTo>
                  <a:lnTo>
                    <a:pt x="5906629" y="2025578"/>
                  </a:lnTo>
                  <a:cubicBezTo>
                    <a:pt x="5870059" y="2022883"/>
                    <a:pt x="5840734" y="2021302"/>
                    <a:pt x="5840734" y="2021302"/>
                  </a:cubicBezTo>
                  <a:cubicBezTo>
                    <a:pt x="5770711" y="1974620"/>
                    <a:pt x="5803020" y="1989678"/>
                    <a:pt x="5634994" y="2013682"/>
                  </a:cubicBezTo>
                  <a:cubicBezTo>
                    <a:pt x="5622422" y="2015478"/>
                    <a:pt x="5614918" y="2029259"/>
                    <a:pt x="5604514" y="2036542"/>
                  </a:cubicBezTo>
                  <a:cubicBezTo>
                    <a:pt x="5589509" y="2047046"/>
                    <a:pt x="5576563" y="2062580"/>
                    <a:pt x="5558794" y="2067022"/>
                  </a:cubicBezTo>
                  <a:cubicBezTo>
                    <a:pt x="5437340" y="2097386"/>
                    <a:pt x="5650745" y="2044895"/>
                    <a:pt x="5482594" y="2082262"/>
                  </a:cubicBezTo>
                  <a:cubicBezTo>
                    <a:pt x="5474753" y="2084004"/>
                    <a:pt x="5467457" y="2087675"/>
                    <a:pt x="5459734" y="2089882"/>
                  </a:cubicBezTo>
                  <a:cubicBezTo>
                    <a:pt x="5431209" y="2098032"/>
                    <a:pt x="5406386" y="2102583"/>
                    <a:pt x="5375914" y="2105122"/>
                  </a:cubicBezTo>
                  <a:cubicBezTo>
                    <a:pt x="5332809" y="2108714"/>
                    <a:pt x="5289554" y="2110202"/>
                    <a:pt x="5246374" y="2112742"/>
                  </a:cubicBezTo>
                  <a:cubicBezTo>
                    <a:pt x="5233674" y="2115282"/>
                    <a:pt x="5220839" y="2117221"/>
                    <a:pt x="5208274" y="2120362"/>
                  </a:cubicBezTo>
                  <a:cubicBezTo>
                    <a:pt x="5200482" y="2122310"/>
                    <a:pt x="5193137" y="2125775"/>
                    <a:pt x="5185414" y="2127982"/>
                  </a:cubicBezTo>
                  <a:cubicBezTo>
                    <a:pt x="5175344" y="2130859"/>
                    <a:pt x="5165004" y="2132725"/>
                    <a:pt x="5154934" y="2135602"/>
                  </a:cubicBezTo>
                  <a:cubicBezTo>
                    <a:pt x="5147211" y="2137809"/>
                    <a:pt x="5139915" y="2141480"/>
                    <a:pt x="5132074" y="2143222"/>
                  </a:cubicBezTo>
                  <a:cubicBezTo>
                    <a:pt x="5116992" y="2146574"/>
                    <a:pt x="5101594" y="2148302"/>
                    <a:pt x="5086354" y="2150842"/>
                  </a:cubicBezTo>
                  <a:cubicBezTo>
                    <a:pt x="5073654" y="2155922"/>
                    <a:pt x="5061230" y="2161757"/>
                    <a:pt x="5048254" y="2166082"/>
                  </a:cubicBezTo>
                  <a:cubicBezTo>
                    <a:pt x="5038319" y="2169394"/>
                    <a:pt x="5027141" y="2169018"/>
                    <a:pt x="5017774" y="2173702"/>
                  </a:cubicBezTo>
                  <a:cubicBezTo>
                    <a:pt x="4969189" y="2197995"/>
                    <a:pt x="4999318" y="2199778"/>
                    <a:pt x="4956814" y="2242282"/>
                  </a:cubicBezTo>
                  <a:cubicBezTo>
                    <a:pt x="4944114" y="2254982"/>
                    <a:pt x="4930541" y="2266865"/>
                    <a:pt x="4918714" y="2280382"/>
                  </a:cubicBezTo>
                  <a:cubicBezTo>
                    <a:pt x="4912683" y="2287274"/>
                    <a:pt x="4908274" y="2295442"/>
                    <a:pt x="4903474" y="2303242"/>
                  </a:cubicBezTo>
                  <a:cubicBezTo>
                    <a:pt x="4887950" y="2328469"/>
                    <a:pt x="4857754" y="2379442"/>
                    <a:pt x="4857754" y="2379442"/>
                  </a:cubicBezTo>
                  <a:cubicBezTo>
                    <a:pt x="4855214" y="2394682"/>
                    <a:pt x="4855559" y="2410696"/>
                    <a:pt x="4850134" y="2425162"/>
                  </a:cubicBezTo>
                  <a:cubicBezTo>
                    <a:pt x="4840163" y="2451752"/>
                    <a:pt x="4827786" y="2477733"/>
                    <a:pt x="4812034" y="2501362"/>
                  </a:cubicBezTo>
                  <a:cubicBezTo>
                    <a:pt x="4806954" y="2508982"/>
                    <a:pt x="4800890" y="2516031"/>
                    <a:pt x="4796794" y="2524222"/>
                  </a:cubicBezTo>
                  <a:cubicBezTo>
                    <a:pt x="4788143" y="2541524"/>
                    <a:pt x="4781554" y="2559782"/>
                    <a:pt x="4773934" y="2577562"/>
                  </a:cubicBezTo>
                  <a:cubicBezTo>
                    <a:pt x="4772554" y="2585843"/>
                    <a:pt x="4767269" y="2632207"/>
                    <a:pt x="4758694" y="2646142"/>
                  </a:cubicBezTo>
                  <a:cubicBezTo>
                    <a:pt x="4742445" y="2672547"/>
                    <a:pt x="4723002" y="2696850"/>
                    <a:pt x="4705354" y="2722342"/>
                  </a:cubicBezTo>
                  <a:cubicBezTo>
                    <a:pt x="4700141" y="2729872"/>
                    <a:pt x="4695609" y="2737876"/>
                    <a:pt x="4690114" y="2745202"/>
                  </a:cubicBezTo>
                  <a:cubicBezTo>
                    <a:pt x="4687044" y="2749296"/>
                    <a:pt x="4656066" y="2789426"/>
                    <a:pt x="4652014" y="2798542"/>
                  </a:cubicBezTo>
                  <a:cubicBezTo>
                    <a:pt x="4631484" y="2844734"/>
                    <a:pt x="4639803" y="2842059"/>
                    <a:pt x="4629154" y="2889982"/>
                  </a:cubicBezTo>
                  <a:cubicBezTo>
                    <a:pt x="4627412" y="2897823"/>
                    <a:pt x="4623741" y="2905119"/>
                    <a:pt x="4621534" y="2912842"/>
                  </a:cubicBezTo>
                  <a:cubicBezTo>
                    <a:pt x="4618657" y="2922912"/>
                    <a:pt x="4616454" y="2933162"/>
                    <a:pt x="4613914" y="2943322"/>
                  </a:cubicBezTo>
                  <a:cubicBezTo>
                    <a:pt x="4606334" y="3049450"/>
                    <a:pt x="4603087" y="3083440"/>
                    <a:pt x="4603359" y="3133911"/>
                  </a:cubicBezTo>
                  <a:lnTo>
                    <a:pt x="4603520" y="3141908"/>
                  </a:lnTo>
                  <a:lnTo>
                    <a:pt x="0" y="3141908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C1942362-C544-4B36-9C3F-7E23ADA99CAC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1763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FADF35AB-0C5B-4582-AE7E-D3CCC6540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Strengths &amp; Weaknesses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4E6F626-BD7E-4EB0-A289-CCB132E71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Strengths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cs typeface="Times New Roman" panose="02020603050405020304" pitchFamily="18" charset="0"/>
              </a:rPr>
              <a:t>Accuracy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cs typeface="Times New Roman" panose="02020603050405020304" pitchFamily="18" charset="0"/>
              </a:rPr>
              <a:t>Universality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cs typeface="Times New Roman" panose="02020603050405020304" pitchFamily="18" charset="0"/>
              </a:rPr>
              <a:t>Efficiency</a:t>
            </a: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b="1" dirty="0">
              <a:latin typeface="+mn-lt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Weaknesses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cs typeface="Times New Roman" panose="02020603050405020304" pitchFamily="18" charset="0"/>
              </a:rPr>
              <a:t>Complexity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cs typeface="Times New Roman" panose="02020603050405020304" pitchFamily="18" charset="0"/>
              </a:rPr>
              <a:t>Difficult to Operate</a:t>
            </a:r>
          </a:p>
        </p:txBody>
      </p:sp>
      <p:sp>
        <p:nvSpPr>
          <p:cNvPr id="9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1CEC83B7-EA97-47BD-808B-794CB844C8F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59C179E-AE1B-472F-80B8-62CBC173BEE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20671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>
            <a:extLst>
              <a:ext uri="{FF2B5EF4-FFF2-40B4-BE49-F238E27FC236}">
                <a16:creationId xmlns:a16="http://schemas.microsoft.com/office/drawing/2014/main" id="{1CF32A9A-E967-468F-A480-12E2488F1819}"/>
              </a:ext>
            </a:extLst>
          </p:cNvPr>
          <p:cNvSpPr txBox="1">
            <a:spLocks/>
          </p:cNvSpPr>
          <p:nvPr/>
        </p:nvSpPr>
        <p:spPr>
          <a:xfrm>
            <a:off x="274704" y="5140987"/>
            <a:ext cx="10572750" cy="168037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IMMC </a:t>
            </a: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22768821</a:t>
            </a:r>
          </a:p>
          <a:p>
            <a:pPr marL="0" indent="0"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Shanghai Experimental School</a:t>
            </a:r>
            <a:endParaRPr lang="zh-CN" altLang="en-US" sz="20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FCBB1DA0-2CF1-4848-AEC4-0B954E0E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65198" y="1494730"/>
            <a:ext cx="10561418" cy="2291018"/>
          </a:xfrm>
          <a:effectLst>
            <a:outerShdw blurRad="50800" dist="38100" dir="2700000" sx="149000" sy="149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 altLang="zh-CN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dwardian Script ITC" panose="030303020407070D0804" pitchFamily="66" charset="0"/>
              </a:rPr>
              <a:t>Thanks For Listening!</a:t>
            </a:r>
            <a:endParaRPr lang="zh-CN" altLang="en-US" sz="9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dwardian Script ITC" panose="030303020407070D0804" pitchFamily="66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A4800A8-4BE0-45CA-B9DE-5A3C656649DA}"/>
              </a:ext>
            </a:extLst>
          </p:cNvPr>
          <p:cNvSpPr txBox="1"/>
          <p:nvPr/>
        </p:nvSpPr>
        <p:spPr>
          <a:xfrm>
            <a:off x="5577840" y="3960674"/>
            <a:ext cx="627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C9C9FF"/>
                </a:solidFill>
                <a:latin typeface="Colonna MT" panose="04020805060202030203" pitchFamily="82" charset="0"/>
              </a:rPr>
              <a:t>SES </a:t>
            </a:r>
            <a:r>
              <a:rPr lang="en-US" altLang="zh-CN" sz="3200" b="1" dirty="0" err="1">
                <a:solidFill>
                  <a:srgbClr val="C9C9FF"/>
                </a:solidFill>
                <a:latin typeface="Colonna MT" panose="04020805060202030203" pitchFamily="82" charset="0"/>
              </a:rPr>
              <a:t>stOOrz</a:t>
            </a:r>
            <a:r>
              <a:rPr lang="en-US" altLang="zh-CN" sz="3200" b="1" dirty="0">
                <a:solidFill>
                  <a:srgbClr val="C9C9FF"/>
                </a:solidFill>
                <a:latin typeface="Colonna MT" panose="04020805060202030203" pitchFamily="82" charset="0"/>
              </a:rPr>
              <a:t> Math Modelling Group</a:t>
            </a:r>
            <a:endParaRPr lang="zh-CN" altLang="en-US" sz="3200" b="1" dirty="0">
              <a:solidFill>
                <a:srgbClr val="C9C9FF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2F7181-DB54-4F79-B2B5-C0A984DBC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286" y="5368401"/>
            <a:ext cx="1168400" cy="1225550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9688286" y="5331682"/>
            <a:ext cx="238034" cy="1445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9764486" y="5562600"/>
            <a:ext cx="116114" cy="50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9765303" y="2225317"/>
            <a:ext cx="2091995" cy="1596390"/>
            <a:chOff x="613410" y="4972050"/>
            <a:chExt cx="2091995" cy="1596390"/>
          </a:xfrm>
        </p:grpSpPr>
        <p:sp>
          <p:nvSpPr>
            <p:cNvPr id="10" name="任意多边形 9"/>
            <p:cNvSpPr/>
            <p:nvPr/>
          </p:nvSpPr>
          <p:spPr>
            <a:xfrm rot="1535428">
              <a:off x="935608" y="5137130"/>
              <a:ext cx="617321" cy="85619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1EC5D9"/>
                </a:gs>
                <a:gs pos="100000">
                  <a:srgbClr val="27A8C7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 rot="4550090">
              <a:off x="1149791" y="5729002"/>
              <a:ext cx="989057" cy="82483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AA1C3"/>
                </a:gs>
                <a:gs pos="100000">
                  <a:srgbClr val="4E478F"/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1535428">
              <a:off x="646048" y="5708630"/>
              <a:ext cx="617321" cy="85619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A25BCE"/>
                </a:gs>
                <a:gs pos="100000">
                  <a:srgbClr val="7F49C3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1535428">
              <a:off x="1753539" y="6317739"/>
              <a:ext cx="617321" cy="85619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4C4C91"/>
                </a:gs>
                <a:gs pos="100000">
                  <a:srgbClr val="7F49C3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211580" y="5280660"/>
              <a:ext cx="1493825" cy="1287780"/>
            </a:xfrm>
            <a:custGeom>
              <a:avLst/>
              <a:gdLst>
                <a:gd name="connsiteX0" fmla="*/ 369722 w 1493825"/>
                <a:gd name="connsiteY0" fmla="*/ 72390 h 1287780"/>
                <a:gd name="connsiteX1" fmla="*/ 83972 w 1493825"/>
                <a:gd name="connsiteY1" fmla="*/ 643890 h 1287780"/>
                <a:gd name="connsiteX2" fmla="*/ 369722 w 1493825"/>
                <a:gd name="connsiteY2" fmla="*/ 1215390 h 1287780"/>
                <a:gd name="connsiteX3" fmla="*/ 1124102 w 1493825"/>
                <a:gd name="connsiteY3" fmla="*/ 1215390 h 1287780"/>
                <a:gd name="connsiteX4" fmla="*/ 1409852 w 1493825"/>
                <a:gd name="connsiteY4" fmla="*/ 643890 h 1287780"/>
                <a:gd name="connsiteX5" fmla="*/ 1124102 w 1493825"/>
                <a:gd name="connsiteY5" fmla="*/ 72390 h 1287780"/>
                <a:gd name="connsiteX6" fmla="*/ 321945 w 1493825"/>
                <a:gd name="connsiteY6" fmla="*/ 0 h 1287780"/>
                <a:gd name="connsiteX7" fmla="*/ 1171880 w 1493825"/>
                <a:gd name="connsiteY7" fmla="*/ 0 h 1287780"/>
                <a:gd name="connsiteX8" fmla="*/ 1493825 w 1493825"/>
                <a:gd name="connsiteY8" fmla="*/ 643890 h 1287780"/>
                <a:gd name="connsiteX9" fmla="*/ 1171880 w 1493825"/>
                <a:gd name="connsiteY9" fmla="*/ 1287780 h 1287780"/>
                <a:gd name="connsiteX10" fmla="*/ 321945 w 1493825"/>
                <a:gd name="connsiteY10" fmla="*/ 1287780 h 1287780"/>
                <a:gd name="connsiteX11" fmla="*/ 0 w 1493825"/>
                <a:gd name="connsiteY11" fmla="*/ 643890 h 1287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93825" h="1287780">
                  <a:moveTo>
                    <a:pt x="369722" y="72390"/>
                  </a:moveTo>
                  <a:lnTo>
                    <a:pt x="83972" y="643890"/>
                  </a:lnTo>
                  <a:lnTo>
                    <a:pt x="369722" y="1215390"/>
                  </a:lnTo>
                  <a:lnTo>
                    <a:pt x="1124102" y="1215390"/>
                  </a:lnTo>
                  <a:lnTo>
                    <a:pt x="1409852" y="643890"/>
                  </a:lnTo>
                  <a:lnTo>
                    <a:pt x="1124102" y="72390"/>
                  </a:lnTo>
                  <a:close/>
                  <a:moveTo>
                    <a:pt x="321945" y="0"/>
                  </a:moveTo>
                  <a:lnTo>
                    <a:pt x="1171880" y="0"/>
                  </a:lnTo>
                  <a:lnTo>
                    <a:pt x="1493825" y="643890"/>
                  </a:lnTo>
                  <a:lnTo>
                    <a:pt x="1171880" y="1287780"/>
                  </a:lnTo>
                  <a:lnTo>
                    <a:pt x="321945" y="1287780"/>
                  </a:lnTo>
                  <a:lnTo>
                    <a:pt x="0" y="643890"/>
                  </a:lnTo>
                  <a:close/>
                </a:path>
              </a:pathLst>
            </a:custGeom>
            <a:gradFill>
              <a:gsLst>
                <a:gs pos="0">
                  <a:srgbClr val="C66CD7"/>
                </a:gs>
                <a:gs pos="61000">
                  <a:srgbClr val="7243C0"/>
                </a:gs>
                <a:gs pos="83000">
                  <a:srgbClr val="4E32B8"/>
                </a:gs>
                <a:gs pos="100000">
                  <a:srgbClr val="3524A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20264943">
              <a:off x="1192778" y="5705276"/>
              <a:ext cx="892481" cy="92372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D49C3"/>
                </a:gs>
                <a:gs pos="100000">
                  <a:srgbClr val="9F59CC"/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 rot="1535428">
              <a:off x="1996060" y="5713849"/>
              <a:ext cx="676753" cy="89910"/>
            </a:xfrm>
            <a:custGeom>
              <a:avLst/>
              <a:gdLst>
                <a:gd name="connsiteX0" fmla="*/ 0 w 617321"/>
                <a:gd name="connsiteY0" fmla="*/ 0 h 85619"/>
                <a:gd name="connsiteX1" fmla="*/ 617321 w 617321"/>
                <a:gd name="connsiteY1" fmla="*/ 10502 h 85619"/>
                <a:gd name="connsiteX2" fmla="*/ 617321 w 617321"/>
                <a:gd name="connsiteY2" fmla="*/ 85619 h 85619"/>
                <a:gd name="connsiteX3" fmla="*/ 0 w 617321"/>
                <a:gd name="connsiteY3" fmla="*/ 75118 h 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321" h="85619">
                  <a:moveTo>
                    <a:pt x="0" y="0"/>
                  </a:moveTo>
                  <a:lnTo>
                    <a:pt x="617321" y="10502"/>
                  </a:lnTo>
                  <a:lnTo>
                    <a:pt x="617321" y="85619"/>
                  </a:lnTo>
                  <a:lnTo>
                    <a:pt x="0" y="75118"/>
                  </a:lnTo>
                  <a:close/>
                </a:path>
              </a:pathLst>
            </a:custGeom>
            <a:gradFill>
              <a:gsLst>
                <a:gs pos="0">
                  <a:srgbClr val="A25BCE"/>
                </a:gs>
                <a:gs pos="100000">
                  <a:srgbClr val="804AC4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613410" y="4972050"/>
              <a:ext cx="1493825" cy="1287780"/>
            </a:xfrm>
            <a:custGeom>
              <a:avLst/>
              <a:gdLst>
                <a:gd name="connsiteX0" fmla="*/ 369722 w 1493825"/>
                <a:gd name="connsiteY0" fmla="*/ 72390 h 1287780"/>
                <a:gd name="connsiteX1" fmla="*/ 83972 w 1493825"/>
                <a:gd name="connsiteY1" fmla="*/ 643890 h 1287780"/>
                <a:gd name="connsiteX2" fmla="*/ 369722 w 1493825"/>
                <a:gd name="connsiteY2" fmla="*/ 1215390 h 1287780"/>
                <a:gd name="connsiteX3" fmla="*/ 1124102 w 1493825"/>
                <a:gd name="connsiteY3" fmla="*/ 1215390 h 1287780"/>
                <a:gd name="connsiteX4" fmla="*/ 1409852 w 1493825"/>
                <a:gd name="connsiteY4" fmla="*/ 643890 h 1287780"/>
                <a:gd name="connsiteX5" fmla="*/ 1124102 w 1493825"/>
                <a:gd name="connsiteY5" fmla="*/ 72390 h 1287780"/>
                <a:gd name="connsiteX6" fmla="*/ 321945 w 1493825"/>
                <a:gd name="connsiteY6" fmla="*/ 0 h 1287780"/>
                <a:gd name="connsiteX7" fmla="*/ 1171880 w 1493825"/>
                <a:gd name="connsiteY7" fmla="*/ 0 h 1287780"/>
                <a:gd name="connsiteX8" fmla="*/ 1493825 w 1493825"/>
                <a:gd name="connsiteY8" fmla="*/ 643890 h 1287780"/>
                <a:gd name="connsiteX9" fmla="*/ 1171880 w 1493825"/>
                <a:gd name="connsiteY9" fmla="*/ 1287780 h 1287780"/>
                <a:gd name="connsiteX10" fmla="*/ 321945 w 1493825"/>
                <a:gd name="connsiteY10" fmla="*/ 1287780 h 1287780"/>
                <a:gd name="connsiteX11" fmla="*/ 0 w 1493825"/>
                <a:gd name="connsiteY11" fmla="*/ 643890 h 1287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93825" h="1287780">
                  <a:moveTo>
                    <a:pt x="369722" y="72390"/>
                  </a:moveTo>
                  <a:lnTo>
                    <a:pt x="83972" y="643890"/>
                  </a:lnTo>
                  <a:lnTo>
                    <a:pt x="369722" y="1215390"/>
                  </a:lnTo>
                  <a:lnTo>
                    <a:pt x="1124102" y="1215390"/>
                  </a:lnTo>
                  <a:lnTo>
                    <a:pt x="1409852" y="643890"/>
                  </a:lnTo>
                  <a:lnTo>
                    <a:pt x="1124102" y="72390"/>
                  </a:lnTo>
                  <a:close/>
                  <a:moveTo>
                    <a:pt x="321945" y="0"/>
                  </a:moveTo>
                  <a:lnTo>
                    <a:pt x="1171880" y="0"/>
                  </a:lnTo>
                  <a:lnTo>
                    <a:pt x="1493825" y="643890"/>
                  </a:lnTo>
                  <a:lnTo>
                    <a:pt x="1171880" y="1287780"/>
                  </a:lnTo>
                  <a:lnTo>
                    <a:pt x="321945" y="1287780"/>
                  </a:lnTo>
                  <a:lnTo>
                    <a:pt x="0" y="643890"/>
                  </a:lnTo>
                  <a:close/>
                </a:path>
              </a:pathLst>
            </a:custGeom>
            <a:gradFill>
              <a:gsLst>
                <a:gs pos="0">
                  <a:srgbClr val="1CCBDD"/>
                </a:gs>
                <a:gs pos="61000">
                  <a:srgbClr val="3785B4"/>
                </a:gs>
                <a:gs pos="83000">
                  <a:srgbClr val="455F9D"/>
                </a:gs>
                <a:gs pos="100000">
                  <a:srgbClr val="4E46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BEAC4512-9018-47AD-946B-B4436620698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0D79267-7857-4A32-9F31-78BE5C7A5636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996398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7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Appendix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B129B5A5-FBE8-46B9-B516-EF55104E4EB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82930D-D88C-4317-B919-9F40D7C913C2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055685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F43E4C6B-EB12-48A6-95E8-F4B72E84E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Hyperlinks</a:t>
            </a:r>
            <a:endParaRPr lang="zh-CN" altLang="en-US" dirty="0">
              <a:latin typeface="+mj-lt"/>
            </a:endParaRP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B56F9317-B596-480C-A7BB-DDB144061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380697"/>
          </a:xfrm>
        </p:spPr>
        <p:txBody>
          <a:bodyPr numCol="4" anchor="t">
            <a:noAutofit/>
          </a:bodyPr>
          <a:lstStyle/>
          <a:p>
            <a:pPr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P3 Part 1 The Structure of Our Model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P4 Model Analysis &amp; Structure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P5 Passengers’ Behaviour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6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P6 Critical Assumptions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7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P7 Definitions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8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P8 Part 2 Analysis of the Problem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9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P9 Overview of Math Model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0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P10 The Construction of the Coordinate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1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P11 Full Set of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11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v↔Distribution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2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P12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12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Distribution↔P_v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P13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1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P_v↔Density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(A)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4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P14 Density(A)↔v(A)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4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P15 Passenger Demo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5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P!6 Overall Recursion Formula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6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P17 Congestion: Analysis of States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7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P18 Congestion: State Description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8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P19 Congestion: State Conversion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19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P20 Total Time: Concepts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0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P21Total Time: Results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1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P22 Part 3 Optimiza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1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tion and Its Applications (Disembarking)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2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P23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22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Parallelity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2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: Qualitative 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P24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2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Parallelity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: Semi-Quantitative Analysis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4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P25 </a:t>
            </a:r>
            <a:r>
              <a:rPr lang="en-GB" altLang="zh-CN" sz="1000" b="1" dirty="0" err="1">
                <a:solidFill>
                  <a:schemeClr val="accent1"/>
                </a:solidFill>
                <a:latin typeface="+mj-lt"/>
                <a:hlinkClick r:id="rId24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Parallelity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4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: Quantitative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5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P26 Modelling &amp; Optimization of Disembarking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6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P27 Satisfactory Index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7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P28 Results of Simulation: Graphs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8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P29 Results of Simulation: Analysis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29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P30 Part 4 Sensitivity Analysis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000" b="1" dirty="0">
                <a:solidFill>
                  <a:schemeClr val="accent1"/>
                </a:solidFill>
                <a:latin typeface="+mj-lt"/>
                <a:hlinkClick r:id="rId30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P31 </a:t>
            </a: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0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Sensitivity Analysis: Results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1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P32 Sensitivity Analysis: Conclusion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2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P33 Part 5 Extensions of Our Model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P34 Coordinates: Flying Wing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4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P35 Coordinates: TETA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5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P36 Optimisation: Occupational Rate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6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P37 Optimisation: Optimal Boarding Method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7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P38 Conclusion: Flying Wing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8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P39 Conclusion: TETA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39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P40 Part 6 Conclusion &amp; Reflection 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0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P41 Strengths &amp; Weaknesses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1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Appendix</a:t>
            </a:r>
            <a:endParaRPr lang="en-GB" altLang="zh-CN" sz="8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000" b="1" dirty="0">
                <a:solidFill>
                  <a:schemeClr val="accent1"/>
                </a:solidFill>
                <a:latin typeface="+mj-lt"/>
                <a:hlinkClick r:id="rId42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R1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R2 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R3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4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R4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5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R5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6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R6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7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R7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8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R8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49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R9 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0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R10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1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R11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2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R12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R13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4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R14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5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R15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GB" altLang="zh-CN" sz="1000" b="1" dirty="0">
                <a:solidFill>
                  <a:schemeClr val="accent1"/>
                </a:solidFill>
                <a:latin typeface="+mj-lt"/>
                <a:hlinkClick r:id="rId56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R16</a:t>
            </a:r>
            <a:endParaRPr lang="en-GB" altLang="zh-CN" sz="1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C242B1B-7D47-4562-97C7-4C7FD187EFD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6" name="任意多边形 19">
            <a:hlinkClick r:id="rId57" action="ppaction://hlinksldjump"/>
            <a:extLst>
              <a:ext uri="{FF2B5EF4-FFF2-40B4-BE49-F238E27FC236}">
                <a16:creationId xmlns:a16="http://schemas.microsoft.com/office/drawing/2014/main" id="{1554E171-1FD0-4DC1-8DFB-E2FAEAD744C2}"/>
              </a:ext>
            </a:extLst>
          </p:cNvPr>
          <p:cNvSpPr/>
          <p:nvPr/>
        </p:nvSpPr>
        <p:spPr>
          <a:xfrm flipH="1">
            <a:off x="0" y="6617392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442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1E7BE53-5189-4E9D-905D-823A5D35BF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051" y="2497745"/>
            <a:ext cx="8172949" cy="4012081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1324356" y="3246746"/>
            <a:ext cx="3123184" cy="2011680"/>
          </a:xfrm>
          <a:prstGeom prst="rect">
            <a:avLst/>
          </a:prstGeom>
          <a:noFill/>
          <a:ln w="28575">
            <a:solidFill>
              <a:srgbClr val="0F007B"/>
            </a:solidFill>
            <a:prstDash val="sysDash"/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endParaRPr lang="zh-CN" altLang="en-US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DA54195-B3FD-4C02-982C-10F77140A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An Explanation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fo</a:t>
            </a:r>
            <a:r>
              <a:rPr lang="en-US" altLang="zh-CN" dirty="0">
                <a:solidFill>
                  <a:prstClr val="white"/>
                </a:solidFill>
                <a:latin typeface="+mj-lt"/>
                <a:cs typeface="Times New Roman" panose="02020603050405020304" pitchFamily="18" charset="0"/>
              </a:rPr>
              <a:t>r Velocity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54E0F8-66F2-4F94-8954-CCEECD27F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2876466" cy="3636511"/>
          </a:xfrm>
        </p:spPr>
        <p:txBody>
          <a:bodyPr anchor="t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The explanation for the last assumption made in the previous slide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endParaRPr lang="zh-CN" altLang="en-US" sz="1800" dirty="0">
              <a:latin typeface="+mn-lt"/>
              <a:ea typeface="宋体" panose="02010600030101010101" pitchFamily="2" charset="-122"/>
            </a:endParaRPr>
          </a:p>
        </p:txBody>
      </p:sp>
      <p:cxnSp>
        <p:nvCxnSpPr>
          <p:cNvPr id="6" name="直接箭头连接符 5"/>
          <p:cNvCxnSpPr>
            <a:stCxn id="11" idx="3"/>
          </p:cNvCxnSpPr>
          <p:nvPr/>
        </p:nvCxnSpPr>
        <p:spPr>
          <a:xfrm>
            <a:off x="4303776" y="3613696"/>
            <a:ext cx="4553712" cy="921728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499616" y="3352086"/>
                <a:ext cx="2804160" cy="523220"/>
              </a:xfrm>
              <a:prstGeom prst="rect">
                <a:avLst/>
              </a:prstGeom>
              <a:noFill/>
              <a:ln w="28575">
                <a:solidFill>
                  <a:srgbClr val="0F007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more </a:t>
                </a:r>
                <a:r>
                  <a:rPr lang="en-US" altLang="zh-CN" sz="1400" b="1" dirty="0">
                    <a:solidFill>
                      <a:srgbClr val="0F007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continuous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passengers’ speed at every time step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616" y="3352086"/>
                <a:ext cx="2804160" cy="523220"/>
              </a:xfrm>
              <a:prstGeom prst="rect">
                <a:avLst/>
              </a:prstGeom>
              <a:blipFill>
                <a:blip r:embed="rId4"/>
                <a:stretch>
                  <a:fillRect l="-215" b="-6593"/>
                </a:stretch>
              </a:blipFill>
              <a:ln w="28575">
                <a:solidFill>
                  <a:srgbClr val="0F007B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/>
          <p:cNvCxnSpPr>
            <a:stCxn id="14" idx="3"/>
          </p:cNvCxnSpPr>
          <p:nvPr/>
        </p:nvCxnSpPr>
        <p:spPr>
          <a:xfrm>
            <a:off x="4303776" y="4249430"/>
            <a:ext cx="2225040" cy="852923"/>
          </a:xfrm>
          <a:prstGeom prst="straightConnector1">
            <a:avLst/>
          </a:prstGeom>
          <a:ln w="19050">
            <a:solidFill>
              <a:srgbClr val="0F0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499616" y="3987820"/>
                <a:ext cx="2804160" cy="523220"/>
              </a:xfrm>
              <a:prstGeom prst="rect">
                <a:avLst/>
              </a:prstGeom>
              <a:noFill/>
              <a:ln w="28575">
                <a:solidFill>
                  <a:srgbClr val="0F007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more </a:t>
                </a:r>
                <a:r>
                  <a:rPr lang="en-US" altLang="zh-CN" sz="1400" b="1" dirty="0">
                    <a:solidFill>
                      <a:srgbClr val="0F007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discrete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passengers’ speed at every time step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616" y="3987820"/>
                <a:ext cx="2804160" cy="523220"/>
              </a:xfrm>
              <a:prstGeom prst="rect">
                <a:avLst/>
              </a:prstGeom>
              <a:blipFill>
                <a:blip r:embed="rId5"/>
                <a:stretch>
                  <a:fillRect l="-215" b="-7692"/>
                </a:stretch>
              </a:blipFill>
              <a:ln w="28575">
                <a:solidFill>
                  <a:srgbClr val="0F007B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椭圆 15"/>
          <p:cNvSpPr/>
          <p:nvPr/>
        </p:nvSpPr>
        <p:spPr>
          <a:xfrm>
            <a:off x="6957060" y="4599952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751320" y="4691392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537960" y="4965712"/>
            <a:ext cx="57150" cy="55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cxnSp>
        <p:nvCxnSpPr>
          <p:cNvPr id="19" name="直接箭头连接符 18"/>
          <p:cNvCxnSpPr>
            <a:stCxn id="25" idx="1"/>
            <a:endCxn id="27" idx="3"/>
          </p:cNvCxnSpPr>
          <p:nvPr/>
        </p:nvCxnSpPr>
        <p:spPr>
          <a:xfrm flipH="1" flipV="1">
            <a:off x="4303776" y="4875758"/>
            <a:ext cx="2127504" cy="1120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多边形 24"/>
          <p:cNvSpPr/>
          <p:nvPr/>
        </p:nvSpPr>
        <p:spPr>
          <a:xfrm>
            <a:off x="6428542" y="4503786"/>
            <a:ext cx="760342" cy="644337"/>
          </a:xfrm>
          <a:custGeom>
            <a:avLst/>
            <a:gdLst>
              <a:gd name="connsiteX0" fmla="*/ 200858 w 760342"/>
              <a:gd name="connsiteY0" fmla="*/ 119014 h 644337"/>
              <a:gd name="connsiteX1" fmla="*/ 2738 w 760342"/>
              <a:gd name="connsiteY1" fmla="*/ 383174 h 644337"/>
              <a:gd name="connsiteX2" fmla="*/ 99258 w 760342"/>
              <a:gd name="connsiteY2" fmla="*/ 642254 h 644337"/>
              <a:gd name="connsiteX3" fmla="*/ 292298 w 760342"/>
              <a:gd name="connsiteY3" fmla="*/ 494934 h 644337"/>
              <a:gd name="connsiteX4" fmla="*/ 383738 w 760342"/>
              <a:gd name="connsiteY4" fmla="*/ 312054 h 644337"/>
              <a:gd name="connsiteX5" fmla="*/ 663138 w 760342"/>
              <a:gd name="connsiteY5" fmla="*/ 195214 h 644337"/>
              <a:gd name="connsiteX6" fmla="*/ 759658 w 760342"/>
              <a:gd name="connsiteY6" fmla="*/ 144414 h 644337"/>
              <a:gd name="connsiteX7" fmla="*/ 683458 w 760342"/>
              <a:gd name="connsiteY7" fmla="*/ 2174 h 644337"/>
              <a:gd name="connsiteX8" fmla="*/ 322778 w 760342"/>
              <a:gd name="connsiteY8" fmla="*/ 63134 h 644337"/>
              <a:gd name="connsiteX9" fmla="*/ 200858 w 760342"/>
              <a:gd name="connsiteY9" fmla="*/ 119014 h 644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0342" h="644337">
                <a:moveTo>
                  <a:pt x="200858" y="119014"/>
                </a:moveTo>
                <a:cubicBezTo>
                  <a:pt x="147518" y="172354"/>
                  <a:pt x="19671" y="295967"/>
                  <a:pt x="2738" y="383174"/>
                </a:cubicBezTo>
                <a:cubicBezTo>
                  <a:pt x="-14195" y="470381"/>
                  <a:pt x="50998" y="623627"/>
                  <a:pt x="99258" y="642254"/>
                </a:cubicBezTo>
                <a:cubicBezTo>
                  <a:pt x="147518" y="660881"/>
                  <a:pt x="244885" y="549967"/>
                  <a:pt x="292298" y="494934"/>
                </a:cubicBezTo>
                <a:cubicBezTo>
                  <a:pt x="339711" y="439901"/>
                  <a:pt x="321931" y="362007"/>
                  <a:pt x="383738" y="312054"/>
                </a:cubicBezTo>
                <a:cubicBezTo>
                  <a:pt x="445545" y="262101"/>
                  <a:pt x="600485" y="223154"/>
                  <a:pt x="663138" y="195214"/>
                </a:cubicBezTo>
                <a:cubicBezTo>
                  <a:pt x="725791" y="167274"/>
                  <a:pt x="756271" y="176587"/>
                  <a:pt x="759658" y="144414"/>
                </a:cubicBezTo>
                <a:cubicBezTo>
                  <a:pt x="763045" y="112241"/>
                  <a:pt x="756271" y="15721"/>
                  <a:pt x="683458" y="2174"/>
                </a:cubicBezTo>
                <a:cubicBezTo>
                  <a:pt x="610645" y="-11373"/>
                  <a:pt x="400671" y="41967"/>
                  <a:pt x="322778" y="63134"/>
                </a:cubicBezTo>
                <a:cubicBezTo>
                  <a:pt x="244885" y="84301"/>
                  <a:pt x="254198" y="65674"/>
                  <a:pt x="200858" y="119014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1499616" y="4614148"/>
                <a:ext cx="2804160" cy="52322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be seen as a distinct </a:t>
                </a:r>
                <a:r>
                  <a:rPr lang="en-US" altLang="zh-CN" sz="1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point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616" y="4614148"/>
                <a:ext cx="2804160" cy="523220"/>
              </a:xfrm>
              <a:prstGeom prst="rect">
                <a:avLst/>
              </a:prstGeom>
              <a:blipFill>
                <a:blip r:embed="rId6"/>
                <a:stretch>
                  <a:fillRect l="-215" b="-6593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/>
          <p:cNvSpPr txBox="1"/>
          <p:nvPr/>
        </p:nvSpPr>
        <p:spPr>
          <a:xfrm>
            <a:off x="1506836" y="5628590"/>
            <a:ext cx="2796940" cy="954107"/>
          </a:xfrm>
          <a:prstGeom prst="rect">
            <a:avLst/>
          </a:prstGeom>
          <a:noFill/>
          <a:ln w="28575">
            <a:solidFill>
              <a:srgbClr val="0F007B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Therefore, the summation (or integral) of these two defined velocities will roughly amount to the same value.</a:t>
            </a:r>
            <a:endParaRPr lang="zh-CN" altLang="en-US" dirty="0"/>
          </a:p>
        </p:txBody>
      </p:sp>
      <p:sp>
        <p:nvSpPr>
          <p:cNvPr id="34" name="虚尾箭头 33"/>
          <p:cNvSpPr/>
          <p:nvPr/>
        </p:nvSpPr>
        <p:spPr>
          <a:xfrm rot="5400000" flipV="1">
            <a:off x="2705375" y="5299740"/>
            <a:ext cx="361146" cy="296554"/>
          </a:xfrm>
          <a:prstGeom prst="stripedRightArrow">
            <a:avLst/>
          </a:prstGeom>
          <a:solidFill>
            <a:schemeClr val="bg2"/>
          </a:solidFill>
          <a:ln>
            <a:solidFill>
              <a:srgbClr val="0F0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20" name="任意多边形 19">
            <a:hlinkClick r:id="rId7" action="ppaction://hlinksldjump"/>
          </p:cNvPr>
          <p:cNvSpPr/>
          <p:nvPr/>
        </p:nvSpPr>
        <p:spPr>
          <a:xfrm flipH="1">
            <a:off x="0" y="6351385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19">
            <a:hlinkClick r:id="rId8" action="ppaction://hlinksldjump"/>
            <a:extLst>
              <a:ext uri="{FF2B5EF4-FFF2-40B4-BE49-F238E27FC236}">
                <a16:creationId xmlns:a16="http://schemas.microsoft.com/office/drawing/2014/main" id="{DD371C60-C7D7-4016-8492-E62AC90FCF7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D8A4C3A-6CD3-45ED-A7F7-779EF7418E1E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44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83693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标题 1">
                <a:extLst>
                  <a:ext uri="{FF2B5EF4-FFF2-40B4-BE49-F238E27FC236}">
                    <a16:creationId xmlns:a16="http://schemas.microsoft.com/office/drawing/2014/main" id="{719AA21C-B5CD-4F91-BBF1-8B9E1ECDFE2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Why </a:t>
                </a:r>
                <a14:m>
                  <m:oMath xmlns:m="http://schemas.openxmlformats.org/officeDocument/2006/math">
                    <m:r>
                      <a:rPr lang="en-GB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𝑫</m:t>
                    </m:r>
                    <m:r>
                      <a:rPr lang="en-GB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GB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𝟒</m:t>
                    </m:r>
                  </m:oMath>
                </a14:m>
                <a:r>
                  <a:rPr lang="en-GB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标题 1">
                <a:extLst>
                  <a:ext uri="{FF2B5EF4-FFF2-40B4-BE49-F238E27FC236}">
                    <a16:creationId xmlns:a16="http://schemas.microsoft.com/office/drawing/2014/main" id="{719AA21C-B5CD-4F91-BBF1-8B9E1ECDFE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26305C-4C45-47AA-BBF5-9528B6AB24E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 anchor="t">
                <a:noAutofit/>
              </a:bodyPr>
              <a:lstStyle/>
              <a:p>
                <a:pPr marL="285750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Calculating passengers’ speed with the crowd density</a:t>
                </a: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reason for taking 4 as the visibility range</a:t>
                </a:r>
              </a:p>
              <a:p>
                <a:pPr marL="1200150" lvl="2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4 cells combined have a moderate range of 4.2 </a:t>
                </a:r>
                <a:r>
                  <a:rPr lang="en-US" altLang="zh-CN" sz="1800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metres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which is also quite realistic.</a:t>
                </a:r>
              </a:p>
              <a:p>
                <a:pPr marL="1200150" lvl="2" indent="-285750"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 our model, the visibility range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simultaneously affects the interval in our algorithm as the time should be integer </a:t>
                </a:r>
                <a:r>
                  <a:rPr lang="en-US" altLang="zh-CN" sz="1800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timesteps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and we need to make sure it’s accurate, meaning that a second should at least contain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lcm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(1, 2, 3, …,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GB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−1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timesteps. Therefore, choosing 4 as the visibility range can avoid unnecessary complexity.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26305C-4C45-47AA-BBF5-9528B6AB24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内容占位符 5">
                <a:extLst>
                  <a:ext uri="{FF2B5EF4-FFF2-40B4-BE49-F238E27FC236}">
                    <a16:creationId xmlns:a16="http://schemas.microsoft.com/office/drawing/2014/main" id="{54AD88D1-3C59-4C04-9436-2197CF8EDE6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1410635353"/>
                  </p:ext>
                </p:extLst>
              </p:nvPr>
            </p:nvGraphicFramePr>
            <p:xfrm>
              <a:off x="6187700" y="3023689"/>
              <a:ext cx="5194298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9714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59714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rgbClr val="FFFF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i="0" dirty="0">
                              <a:solidFill>
                                <a:srgbClr val="FFFFFF"/>
                              </a:solidFill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lcm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(1, 2, 3, …, </m:t>
                              </m:r>
                              <m:r>
                                <a:rPr lang="en-US" altLang="zh-CN" sz="1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  <m:r>
                                <a:rPr lang="en-GB" altLang="zh-CN" sz="1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  <m:r>
                                <a:rPr lang="en-US" altLang="zh-CN" sz="1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altLang="zh-CN" sz="1800" dirty="0">
                              <a:solidFill>
                                <a:srgbClr val="FFFFFF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zh-CN" altLang="en-US" dirty="0">
                            <a:solidFill>
                              <a:srgbClr val="FFFFFF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内容占位符 5">
                <a:extLst>
                  <a:ext uri="{FF2B5EF4-FFF2-40B4-BE49-F238E27FC236}">
                    <a16:creationId xmlns:a16="http://schemas.microsoft.com/office/drawing/2014/main" id="{54AD88D1-3C59-4C04-9436-2197CF8EDE6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1410635353"/>
                  </p:ext>
                </p:extLst>
              </p:nvPr>
            </p:nvGraphicFramePr>
            <p:xfrm>
              <a:off x="6187700" y="3023689"/>
              <a:ext cx="5194298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9714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59714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34" t="-8197" r="-100703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469" t="-8197" r="-939" b="-6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6B9A3ABE-E2F8-44C4-AF96-4428AE6FCA51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4683BA4-25BC-4477-9228-CD5230333E86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rgbClr val="21048A"/>
                </a:solidFill>
              </a:rPr>
              <a:pPr/>
              <a:t>45</a:t>
            </a:fld>
            <a:endParaRPr lang="zh-CN" altLang="en-US" sz="1200" b="1" dirty="0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7021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3">
            <a:extLst>
              <a:ext uri="{FF2B5EF4-FFF2-40B4-BE49-F238E27FC236}">
                <a16:creationId xmlns:a16="http://schemas.microsoft.com/office/drawing/2014/main" id="{53F6AC99-4485-41A6-8F95-9975730B8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Using Matrixes to Describe Passenger States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82BAF8A-EA5B-4D73-A23E-3DE33D6E3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Why?</a:t>
            </a: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To describe the states mathematically</a:t>
            </a:r>
          </a:p>
          <a:p>
            <a:pPr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originally abstract states of passengers can be quantified</a:t>
            </a:r>
          </a:p>
          <a:p>
            <a:pPr marL="857250" lvl="2" indent="0">
              <a:spcBef>
                <a:spcPts val="600"/>
              </a:spcBef>
              <a:buClr>
                <a:srgbClr val="110087"/>
              </a:buClr>
              <a:buSzPct val="88000"/>
              <a:buNone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57250" lvl="2" indent="0">
              <a:spcBef>
                <a:spcPts val="600"/>
              </a:spcBef>
              <a:buClr>
                <a:srgbClr val="110087"/>
              </a:buClr>
              <a:buSzPct val="88000"/>
              <a:buNone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To ensure the linearity</a:t>
            </a:r>
          </a:p>
          <a:p>
            <a:pPr lvl="2" indent="-285750">
              <a:spcBef>
                <a:spcPts val="600"/>
              </a:spcBef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state Matrix can be calculated from the existing ones according to the recursion formula</a:t>
            </a:r>
          </a:p>
        </p:txBody>
      </p:sp>
      <p:sp>
        <p:nvSpPr>
          <p:cNvPr id="15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B469E5DF-2464-4928-B863-64C85ACF8E7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C39F9A-E647-4446-8FF4-68013442285F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rgbClr val="21048A"/>
                </a:solidFill>
              </a:rPr>
              <a:pPr/>
              <a:t>46</a:t>
            </a:fld>
            <a:endParaRPr lang="zh-CN" altLang="en-US" sz="1200" b="1" dirty="0">
              <a:solidFill>
                <a:srgbClr val="21048A"/>
              </a:solidFill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5616837"/>
              </p:ext>
            </p:extLst>
          </p:nvPr>
        </p:nvGraphicFramePr>
        <p:xfrm>
          <a:off x="1360488" y="3627438"/>
          <a:ext cx="85852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8" name="AxMath" r:id="rId4" imgW="5456520" imgH="393120" progId="Equation.AxMath">
                  <p:embed/>
                </p:oleObj>
              </mc:Choice>
              <mc:Fallback>
                <p:oleObj name="AxMath" r:id="rId4" imgW="5456520" imgH="393120" progId="Equation.AxMath">
                  <p:embed/>
                  <p:pic>
                    <p:nvPicPr>
                      <p:cNvPr id="13" name="对象 1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60488" y="3627438"/>
                        <a:ext cx="8585200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1335204" y="5630190"/>
          <a:ext cx="5519119" cy="569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9" name="AxMath" r:id="rId6" imgW="3784680" imgH="390960" progId="Equation.AxMath">
                  <p:embed/>
                </p:oleObj>
              </mc:Choice>
              <mc:Fallback>
                <p:oleObj name="AxMath" r:id="rId6" imgW="3784680" imgH="390960" progId="Equation.AxMath">
                  <p:embed/>
                  <p:pic>
                    <p:nvPicPr>
                      <p:cNvPr id="17" name="对象 1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35204" y="5630190"/>
                        <a:ext cx="5519119" cy="569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7447692" y="5263855"/>
          <a:ext cx="2392596" cy="1302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0" name="AxMath" r:id="rId8" imgW="1559880" imgH="848520" progId="Equation.AxMath">
                  <p:embed/>
                </p:oleObj>
              </mc:Choice>
              <mc:Fallback>
                <p:oleObj name="AxMath" r:id="rId8" imgW="1559880" imgH="848520" progId="Equation.AxMath">
                  <p:embed/>
                  <p:pic>
                    <p:nvPicPr>
                      <p:cNvPr id="18" name="对象 1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447692" y="5263855"/>
                        <a:ext cx="2392596" cy="1302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19312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EBF12C4-B3B7-42A8-ABC2-2F3FAFEC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Mathematical (Algebraic) Simplifications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DCE302-11B0-4322-87BB-1F0DAF158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Why?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To make our model direct and clear.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Facilitate our calculation.</a:t>
            </a:r>
          </a:p>
          <a:p>
            <a:pPr lvl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Avoid intermediate variables.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lt"/>
                <a:cs typeface="Times New Roman" panose="02020603050405020304" pitchFamily="18" charset="0"/>
              </a:rPr>
              <a:t>Prevent interference of irrelevant coefficients.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lt"/>
                <a:cs typeface="Times New Roman" panose="02020603050405020304" pitchFamily="18" charset="0"/>
              </a:rPr>
              <a:t>Ensure the model’s accuracy.</a:t>
            </a:r>
            <a:endParaRPr lang="en-US" altLang="zh-CN" sz="1800" b="1" dirty="0">
              <a:solidFill>
                <a:srgbClr val="13009C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lt"/>
                <a:ea typeface="+mj-ea"/>
                <a:cs typeface="Times New Roman" panose="02020603050405020304" pitchFamily="18" charset="0"/>
              </a:rPr>
              <a:t>Facilitate our calculation.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lt"/>
                <a:ea typeface="+mj-ea"/>
                <a:cs typeface="Times New Roman" panose="02020603050405020304" pitchFamily="18" charset="0"/>
              </a:rPr>
              <a:t>Ensure that the logic of our model is coherent and rigorous.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lt"/>
                <a:ea typeface="+mj-ea"/>
                <a:cs typeface="Times New Roman" panose="02020603050405020304" pitchFamily="18" charset="0"/>
              </a:rPr>
              <a:t>Make the afterward analyses more intuitive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Lay the foundation for linear construction.</a:t>
            </a:r>
          </a:p>
        </p:txBody>
      </p:sp>
      <p:sp>
        <p:nvSpPr>
          <p:cNvPr id="9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3DE0812A-7BFF-4498-BB9E-FF101D84CA0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0A185CE-79EB-4A9C-91D6-B570A56E494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rgbClr val="21048A"/>
                </a:solidFill>
              </a:rPr>
              <a:pPr/>
              <a:t>47</a:t>
            </a:fld>
            <a:endParaRPr lang="zh-CN" altLang="en-US" sz="1200" b="1" dirty="0">
              <a:solidFill>
                <a:srgbClr val="21048A"/>
              </a:solidFill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CF2EB27-E635-45CF-A9D3-B320799BA483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8431037" y="4100533"/>
            <a:ext cx="99552" cy="4301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8C90A164-6928-4E9F-90E1-0F65A966F075}"/>
              </a:ext>
            </a:extLst>
          </p:cNvPr>
          <p:cNvSpPr txBox="1"/>
          <p:nvPr/>
        </p:nvSpPr>
        <p:spPr>
          <a:xfrm>
            <a:off x="7601322" y="4530670"/>
            <a:ext cx="1659429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and clear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6214527" y="2715699"/>
          <a:ext cx="5476712" cy="137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4" name="AxMath" r:id="rId4" imgW="4208040" imgH="1055880" progId="Equation.AxMath">
                  <p:embed/>
                </p:oleObj>
              </mc:Choice>
              <mc:Fallback>
                <p:oleObj name="AxMath" r:id="rId4" imgW="4208040" imgH="1055880" progId="Equation.AxMath">
                  <p:embed/>
                  <p:pic>
                    <p:nvPicPr>
                      <p:cNvPr id="12" name="对象 1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14527" y="2715699"/>
                        <a:ext cx="5476712" cy="1372700"/>
                      </a:xfrm>
                      <a:prstGeom prst="rect">
                        <a:avLst/>
                      </a:prstGeom>
                      <a:ln w="28575"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7472680" y="3639820"/>
            <a:ext cx="320040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10997" y="3035300"/>
            <a:ext cx="320040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538968" y="2773680"/>
            <a:ext cx="519176" cy="323088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058143" y="3627530"/>
            <a:ext cx="568529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610406" y="3627530"/>
            <a:ext cx="320040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897012" y="3022354"/>
            <a:ext cx="320040" cy="30734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9768840" y="3934870"/>
            <a:ext cx="233680" cy="13940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C90A164-6928-4E9F-90E1-0F65A966F075}"/>
                  </a:ext>
                </a:extLst>
              </p:cNvPr>
              <p:cNvSpPr txBox="1"/>
              <p:nvPr/>
            </p:nvSpPr>
            <p:spPr>
              <a:xfrm>
                <a:off x="7185147" y="5341054"/>
                <a:ext cx="4747133" cy="369332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Constants: only focus on the critical variables (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C90A164-6928-4E9F-90E1-0F65A966F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147" y="5341054"/>
                <a:ext cx="4747133" cy="369332"/>
              </a:xfrm>
              <a:prstGeom prst="rect">
                <a:avLst/>
              </a:prstGeom>
              <a:blipFill>
                <a:blip r:embed="rId6"/>
                <a:stretch>
                  <a:fillRect l="-894" t="-4545" b="-18182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80700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EBF12C4-B3B7-42A8-ABC2-2F3FAFEC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The Essence behind Our Mathematical Model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DCE302-11B0-4322-87BB-1F0DAF158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Make the model bear logic self-consistency.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The process of our model is complete</a:t>
            </a:r>
            <a:r>
              <a:rPr lang="en-US" altLang="zh-CN" sz="1800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Variable-based and accurate.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b="1" dirty="0">
                <a:solidFill>
                  <a:srgbClr val="13009C"/>
                </a:solidFill>
                <a:latin typeface="+mn-lt"/>
                <a:ea typeface="+mj-ea"/>
                <a:cs typeface="Times New Roman" panose="02020603050405020304" pitchFamily="18" charset="0"/>
              </a:rPr>
              <a:t>Make optimization process easy.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All the different occasions have been discussed in our model.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lt"/>
                <a:ea typeface="+mj-ea"/>
                <a:cs typeface="Times New Roman" panose="02020603050405020304" pitchFamily="18" charset="0"/>
              </a:rPr>
              <a:t>Simple formulas make it easier to be understood.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CN" b="1" dirty="0">
              <a:solidFill>
                <a:srgbClr val="13009C"/>
              </a:solidFill>
              <a:latin typeface="+mn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9" name="任意多边形 19">
            <a:hlinkClick r:id="" action="ppaction://noaction"/>
            <a:extLst>
              <a:ext uri="{FF2B5EF4-FFF2-40B4-BE49-F238E27FC236}">
                <a16:creationId xmlns:a16="http://schemas.microsoft.com/office/drawing/2014/main" id="{3DE0812A-7BFF-4498-BB9E-FF101D84CA0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A13857-28CC-43C2-8A0D-5886626D821D}"/>
              </a:ext>
            </a:extLst>
          </p:cNvPr>
          <p:cNvSpPr txBox="1"/>
          <p:nvPr/>
        </p:nvSpPr>
        <p:spPr>
          <a:xfrm>
            <a:off x="11801475" y="6478893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fld>
            <a:endParaRPr lang="zh-CN" altLang="en-US" sz="12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2356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标题 3">
                <a:extLst>
                  <a:ext uri="{FF2B5EF4-FFF2-40B4-BE49-F238E27FC236}">
                    <a16:creationId xmlns:a16="http://schemas.microsoft.com/office/drawing/2014/main" id="{BF74F1FE-7DAD-4E17-BE6B-B29EDC6A90C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>
                <a:noAutofit/>
              </a:bodyPr>
              <a:lstStyle/>
              <a:p>
                <a:r>
                  <a:rPr lang="en-US" altLang="zh-CN" dirty="0">
                    <a:latin typeface="+mj-lt"/>
                    <a:cs typeface="Times New Roman" panose="02020603050405020304" pitchFamily="18" charset="0"/>
                  </a:rPr>
                  <a:t>The Calculation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en-US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标题 3">
                <a:extLst>
                  <a:ext uri="{FF2B5EF4-FFF2-40B4-BE49-F238E27FC236}">
                    <a16:creationId xmlns:a16="http://schemas.microsoft.com/office/drawing/2014/main" id="{BF74F1FE-7DAD-4E17-BE6B-B29EDC6A90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L="4000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b="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stands for the number of time steps that passengers are moving.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000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i="1" dirty="0">
                  <a:latin typeface="Cambria Math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000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can be calculated by accumulating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of all the time steps and selecting the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(1, 1) </m:t>
                    </m:r>
                  </m:oMath>
                </a14:m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element 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for moving and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for not moving) according to the definition</a:t>
                </a:r>
              </a:p>
              <a:p>
                <a:pPr marL="800100"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It’s easy to prove mathematically that the formula is correct according to the definition of matrix multiplication.</a:t>
                </a:r>
              </a:p>
              <a:p>
                <a:pPr marL="800100"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Ensures the Linearity</a:t>
                </a:r>
              </a:p>
              <a:p>
                <a:pPr marL="1200150" lvl="2" indent="-28575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1800" b="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7ED92C9-858F-43C5-8774-CC4B3E1F9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02B193A8-64DB-4B53-A753-C9D302A76E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50066" y="2665706"/>
          <a:ext cx="2891865" cy="7203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8" name="AxMath" r:id="rId6" imgW="1718604" imgH="431727" progId="Equation.AxMath">
                  <p:embed/>
                </p:oleObj>
              </mc:Choice>
              <mc:Fallback>
                <p:oleObj name="AxMath" r:id="rId6" imgW="1718604" imgH="431727" progId="Equation.AxMath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02B193A8-64DB-4B53-A753-C9D302A76E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0066" y="2665706"/>
                        <a:ext cx="2891865" cy="72031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任意多边形 19">
            <a:hlinkClick r:id="rId8" action="ppaction://hlinksldjump"/>
            <a:extLst>
              <a:ext uri="{FF2B5EF4-FFF2-40B4-BE49-F238E27FC236}">
                <a16:creationId xmlns:a16="http://schemas.microsoft.com/office/drawing/2014/main" id="{DD7942FD-3054-4D0B-A917-49A1AE4CE11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5952CB-708F-4159-90FA-5196A7A49F67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>
                <a:solidFill>
                  <a:srgbClr val="21048A"/>
                </a:solidFill>
              </a:rPr>
              <a:pPr/>
              <a:t>49</a:t>
            </a:fld>
            <a:endParaRPr lang="zh-CN" altLang="en-US" sz="1200" b="1" dirty="0">
              <a:solidFill>
                <a:srgbClr val="210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747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Passengers’ </a:t>
            </a:r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Behaviour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418786" y="2717366"/>
            <a:ext cx="9354429" cy="2968841"/>
            <a:chOff x="6166796" y="2483839"/>
            <a:chExt cx="6915686" cy="2194850"/>
          </a:xfrm>
        </p:grpSpPr>
        <p:sp>
          <p:nvSpPr>
            <p:cNvPr id="7" name="文本框 6"/>
            <p:cNvSpPr txBox="1"/>
            <p:nvPr/>
          </p:nvSpPr>
          <p:spPr>
            <a:xfrm>
              <a:off x="8057602" y="4451151"/>
              <a:ext cx="3134074" cy="227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0F007B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Fig. Flow Chart of Boarding</a:t>
              </a:r>
              <a:endParaRPr lang="zh-CN" altLang="en-US" sz="1400" b="1" dirty="0">
                <a:solidFill>
                  <a:srgbClr val="0F007B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166796" y="2483839"/>
              <a:ext cx="6915686" cy="1852613"/>
            </a:xfrm>
            <a:custGeom>
              <a:avLst/>
              <a:gdLst>
                <a:gd name="connsiteX0" fmla="*/ 967454 w 6915686"/>
                <a:gd name="connsiteY0" fmla="*/ 0 h 1852613"/>
                <a:gd name="connsiteX1" fmla="*/ 6915686 w 6915686"/>
                <a:gd name="connsiteY1" fmla="*/ 0 h 1852613"/>
                <a:gd name="connsiteX2" fmla="*/ 6915686 w 6915686"/>
                <a:gd name="connsiteY2" fmla="*/ 1852613 h 1852613"/>
                <a:gd name="connsiteX3" fmla="*/ 1645633 w 6915686"/>
                <a:gd name="connsiteY3" fmla="*/ 1852613 h 1852613"/>
                <a:gd name="connsiteX4" fmla="*/ 1641680 w 6915686"/>
                <a:gd name="connsiteY4" fmla="*/ 1847103 h 1852613"/>
                <a:gd name="connsiteX5" fmla="*/ 1613224 w 6915686"/>
                <a:gd name="connsiteY5" fmla="*/ 1775213 h 1852613"/>
                <a:gd name="connsiteX6" fmla="*/ 1605604 w 6915686"/>
                <a:gd name="connsiteY6" fmla="*/ 1752353 h 1852613"/>
                <a:gd name="connsiteX7" fmla="*/ 1590364 w 6915686"/>
                <a:gd name="connsiteY7" fmla="*/ 1721873 h 1852613"/>
                <a:gd name="connsiteX8" fmla="*/ 1582744 w 6915686"/>
                <a:gd name="connsiteY8" fmla="*/ 1424693 h 1852613"/>
                <a:gd name="connsiteX9" fmla="*/ 1597984 w 6915686"/>
                <a:gd name="connsiteY9" fmla="*/ 1363733 h 1852613"/>
                <a:gd name="connsiteX10" fmla="*/ 1613224 w 6915686"/>
                <a:gd name="connsiteY10" fmla="*/ 1226573 h 1852613"/>
                <a:gd name="connsiteX11" fmla="*/ 1628464 w 6915686"/>
                <a:gd name="connsiteY11" fmla="*/ 1180853 h 1852613"/>
                <a:gd name="connsiteX12" fmla="*/ 1643704 w 6915686"/>
                <a:gd name="connsiteY12" fmla="*/ 1119893 h 1852613"/>
                <a:gd name="connsiteX13" fmla="*/ 1658944 w 6915686"/>
                <a:gd name="connsiteY13" fmla="*/ 982733 h 1852613"/>
                <a:gd name="connsiteX14" fmla="*/ 1643704 w 6915686"/>
                <a:gd name="connsiteY14" fmla="*/ 937013 h 1852613"/>
                <a:gd name="connsiteX15" fmla="*/ 1620844 w 6915686"/>
                <a:gd name="connsiteY15" fmla="*/ 921773 h 1852613"/>
                <a:gd name="connsiteX16" fmla="*/ 1529404 w 6915686"/>
                <a:gd name="connsiteY16" fmla="*/ 914153 h 1852613"/>
                <a:gd name="connsiteX17" fmla="*/ 1521784 w 6915686"/>
                <a:gd name="connsiteY17" fmla="*/ 937013 h 1852613"/>
                <a:gd name="connsiteX18" fmla="*/ 1506544 w 6915686"/>
                <a:gd name="connsiteY18" fmla="*/ 982733 h 1852613"/>
                <a:gd name="connsiteX19" fmla="*/ 1483684 w 6915686"/>
                <a:gd name="connsiteY19" fmla="*/ 997973 h 1852613"/>
                <a:gd name="connsiteX20" fmla="*/ 1468444 w 6915686"/>
                <a:gd name="connsiteY20" fmla="*/ 1020833 h 1852613"/>
                <a:gd name="connsiteX21" fmla="*/ 1407484 w 6915686"/>
                <a:gd name="connsiteY21" fmla="*/ 1013213 h 1852613"/>
                <a:gd name="connsiteX22" fmla="*/ 1277944 w 6915686"/>
                <a:gd name="connsiteY22" fmla="*/ 1005593 h 1852613"/>
                <a:gd name="connsiteX23" fmla="*/ 1178884 w 6915686"/>
                <a:gd name="connsiteY23" fmla="*/ 997973 h 1852613"/>
                <a:gd name="connsiteX24" fmla="*/ 904564 w 6915686"/>
                <a:gd name="connsiteY24" fmla="*/ 982733 h 1852613"/>
                <a:gd name="connsiteX25" fmla="*/ 843604 w 6915686"/>
                <a:gd name="connsiteY25" fmla="*/ 975113 h 1852613"/>
                <a:gd name="connsiteX26" fmla="*/ 782644 w 6915686"/>
                <a:gd name="connsiteY26" fmla="*/ 959873 h 1852613"/>
                <a:gd name="connsiteX27" fmla="*/ 752164 w 6915686"/>
                <a:gd name="connsiteY27" fmla="*/ 944633 h 1852613"/>
                <a:gd name="connsiteX28" fmla="*/ 729304 w 6915686"/>
                <a:gd name="connsiteY28" fmla="*/ 937013 h 1852613"/>
                <a:gd name="connsiteX29" fmla="*/ 515944 w 6915686"/>
                <a:gd name="connsiteY29" fmla="*/ 906533 h 1852613"/>
                <a:gd name="connsiteX30" fmla="*/ 470224 w 6915686"/>
                <a:gd name="connsiteY30" fmla="*/ 891293 h 1852613"/>
                <a:gd name="connsiteX31" fmla="*/ 432124 w 6915686"/>
                <a:gd name="connsiteY31" fmla="*/ 883673 h 1852613"/>
                <a:gd name="connsiteX32" fmla="*/ 325444 w 6915686"/>
                <a:gd name="connsiteY32" fmla="*/ 853193 h 1852613"/>
                <a:gd name="connsiteX33" fmla="*/ 272104 w 6915686"/>
                <a:gd name="connsiteY33" fmla="*/ 845573 h 1852613"/>
                <a:gd name="connsiteX34" fmla="*/ 234004 w 6915686"/>
                <a:gd name="connsiteY34" fmla="*/ 837953 h 1852613"/>
                <a:gd name="connsiteX35" fmla="*/ 188284 w 6915686"/>
                <a:gd name="connsiteY35" fmla="*/ 830333 h 1852613"/>
                <a:gd name="connsiteX36" fmla="*/ 81604 w 6915686"/>
                <a:gd name="connsiteY36" fmla="*/ 807473 h 1852613"/>
                <a:gd name="connsiteX37" fmla="*/ 28264 w 6915686"/>
                <a:gd name="connsiteY37" fmla="*/ 799853 h 1852613"/>
                <a:gd name="connsiteX38" fmla="*/ 5404 w 6915686"/>
                <a:gd name="connsiteY38" fmla="*/ 792233 h 1852613"/>
                <a:gd name="connsiteX39" fmla="*/ 0 w 6915686"/>
                <a:gd name="connsiteY39" fmla="*/ 791152 h 1852613"/>
                <a:gd name="connsiteX40" fmla="*/ 0 w 6915686"/>
                <a:gd name="connsiteY40" fmla="*/ 211531 h 1852613"/>
                <a:gd name="connsiteX41" fmla="*/ 386404 w 6915686"/>
                <a:gd name="connsiteY41" fmla="*/ 205493 h 1852613"/>
                <a:gd name="connsiteX42" fmla="*/ 477844 w 6915686"/>
                <a:gd name="connsiteY42" fmla="*/ 220733 h 1852613"/>
                <a:gd name="connsiteX43" fmla="*/ 721684 w 6915686"/>
                <a:gd name="connsiteY43" fmla="*/ 235973 h 1852613"/>
                <a:gd name="connsiteX44" fmla="*/ 904564 w 6915686"/>
                <a:gd name="connsiteY44" fmla="*/ 243593 h 1852613"/>
                <a:gd name="connsiteX45" fmla="*/ 935044 w 6915686"/>
                <a:gd name="connsiteY45" fmla="*/ 190253 h 1852613"/>
                <a:gd name="connsiteX46" fmla="*/ 957904 w 6915686"/>
                <a:gd name="connsiteY46" fmla="*/ 175013 h 1852613"/>
                <a:gd name="connsiteX47" fmla="*/ 957904 w 6915686"/>
                <a:gd name="connsiteY47" fmla="*/ 53093 h 1852613"/>
                <a:gd name="connsiteX48" fmla="*/ 967082 w 6915686"/>
                <a:gd name="connsiteY48" fmla="*/ 1099 h 1852613"/>
                <a:gd name="connsiteX49" fmla="*/ 967454 w 6915686"/>
                <a:gd name="connsiteY49" fmla="*/ 0 h 185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915686" h="1852613">
                  <a:moveTo>
                    <a:pt x="967454" y="0"/>
                  </a:moveTo>
                  <a:lnTo>
                    <a:pt x="6915686" y="0"/>
                  </a:lnTo>
                  <a:lnTo>
                    <a:pt x="6915686" y="1852613"/>
                  </a:lnTo>
                  <a:lnTo>
                    <a:pt x="1645633" y="1852613"/>
                  </a:lnTo>
                  <a:lnTo>
                    <a:pt x="1641680" y="1847103"/>
                  </a:lnTo>
                  <a:cubicBezTo>
                    <a:pt x="1631596" y="1829273"/>
                    <a:pt x="1625998" y="1810340"/>
                    <a:pt x="1613224" y="1775213"/>
                  </a:cubicBezTo>
                  <a:cubicBezTo>
                    <a:pt x="1610479" y="1767664"/>
                    <a:pt x="1608768" y="1759736"/>
                    <a:pt x="1605604" y="1752353"/>
                  </a:cubicBezTo>
                  <a:cubicBezTo>
                    <a:pt x="1601129" y="1741912"/>
                    <a:pt x="1591155" y="1733205"/>
                    <a:pt x="1590364" y="1721873"/>
                  </a:cubicBezTo>
                  <a:cubicBezTo>
                    <a:pt x="1583467" y="1623021"/>
                    <a:pt x="1585284" y="1523753"/>
                    <a:pt x="1582744" y="1424693"/>
                  </a:cubicBezTo>
                  <a:cubicBezTo>
                    <a:pt x="1582744" y="1424693"/>
                    <a:pt x="1592473" y="1383940"/>
                    <a:pt x="1597984" y="1363733"/>
                  </a:cubicBezTo>
                  <a:cubicBezTo>
                    <a:pt x="1618838" y="1287270"/>
                    <a:pt x="1599562" y="1431501"/>
                    <a:pt x="1613224" y="1226573"/>
                  </a:cubicBezTo>
                  <a:cubicBezTo>
                    <a:pt x="1613224" y="1226573"/>
                    <a:pt x="1624051" y="1196299"/>
                    <a:pt x="1628464" y="1180853"/>
                  </a:cubicBezTo>
                  <a:cubicBezTo>
                    <a:pt x="1634218" y="1160714"/>
                    <a:pt x="1638193" y="1140100"/>
                    <a:pt x="1643704" y="1119893"/>
                  </a:cubicBezTo>
                  <a:cubicBezTo>
                    <a:pt x="1664558" y="1043430"/>
                    <a:pt x="1645282" y="1187661"/>
                    <a:pt x="1658944" y="982733"/>
                  </a:cubicBezTo>
                  <a:cubicBezTo>
                    <a:pt x="1658944" y="982733"/>
                    <a:pt x="1652218" y="950636"/>
                    <a:pt x="1643704" y="937013"/>
                  </a:cubicBezTo>
                  <a:cubicBezTo>
                    <a:pt x="1638850" y="929247"/>
                    <a:pt x="1629824" y="923569"/>
                    <a:pt x="1620844" y="921773"/>
                  </a:cubicBezTo>
                  <a:cubicBezTo>
                    <a:pt x="1590852" y="915775"/>
                    <a:pt x="1559884" y="916693"/>
                    <a:pt x="1529404" y="914153"/>
                  </a:cubicBezTo>
                  <a:lnTo>
                    <a:pt x="1521784" y="937013"/>
                  </a:lnTo>
                  <a:cubicBezTo>
                    <a:pt x="1516704" y="952253"/>
                    <a:pt x="1515058" y="969110"/>
                    <a:pt x="1506544" y="982733"/>
                  </a:cubicBezTo>
                  <a:cubicBezTo>
                    <a:pt x="1501690" y="990499"/>
                    <a:pt x="1490160" y="991497"/>
                    <a:pt x="1483684" y="997973"/>
                  </a:cubicBezTo>
                  <a:cubicBezTo>
                    <a:pt x="1477208" y="1004449"/>
                    <a:pt x="1473524" y="1013213"/>
                    <a:pt x="1468444" y="1020833"/>
                  </a:cubicBezTo>
                  <a:cubicBezTo>
                    <a:pt x="1448124" y="1018293"/>
                    <a:pt x="1427897" y="1014846"/>
                    <a:pt x="1407484" y="1013213"/>
                  </a:cubicBezTo>
                  <a:cubicBezTo>
                    <a:pt x="1364367" y="1009764"/>
                    <a:pt x="1321103" y="1008470"/>
                    <a:pt x="1277944" y="1005593"/>
                  </a:cubicBezTo>
                  <a:lnTo>
                    <a:pt x="1178884" y="997973"/>
                  </a:lnTo>
                  <a:cubicBezTo>
                    <a:pt x="805119" y="985514"/>
                    <a:pt x="1051777" y="1003763"/>
                    <a:pt x="904564" y="982733"/>
                  </a:cubicBezTo>
                  <a:cubicBezTo>
                    <a:pt x="884292" y="979837"/>
                    <a:pt x="863731" y="978887"/>
                    <a:pt x="843604" y="975113"/>
                  </a:cubicBezTo>
                  <a:cubicBezTo>
                    <a:pt x="823017" y="971253"/>
                    <a:pt x="802515" y="966497"/>
                    <a:pt x="782644" y="959873"/>
                  </a:cubicBezTo>
                  <a:cubicBezTo>
                    <a:pt x="771868" y="956281"/>
                    <a:pt x="762605" y="949108"/>
                    <a:pt x="752164" y="944633"/>
                  </a:cubicBezTo>
                  <a:cubicBezTo>
                    <a:pt x="744781" y="941469"/>
                    <a:pt x="736924" y="939553"/>
                    <a:pt x="729304" y="937013"/>
                  </a:cubicBezTo>
                  <a:cubicBezTo>
                    <a:pt x="660636" y="928429"/>
                    <a:pt x="580072" y="918865"/>
                    <a:pt x="515944" y="906533"/>
                  </a:cubicBezTo>
                  <a:cubicBezTo>
                    <a:pt x="500169" y="903499"/>
                    <a:pt x="485722" y="895520"/>
                    <a:pt x="470224" y="891293"/>
                  </a:cubicBezTo>
                  <a:cubicBezTo>
                    <a:pt x="457729" y="887885"/>
                    <a:pt x="444649" y="886969"/>
                    <a:pt x="432124" y="883673"/>
                  </a:cubicBezTo>
                  <a:cubicBezTo>
                    <a:pt x="396359" y="874261"/>
                    <a:pt x="361421" y="861759"/>
                    <a:pt x="325444" y="853193"/>
                  </a:cubicBezTo>
                  <a:cubicBezTo>
                    <a:pt x="307972" y="849033"/>
                    <a:pt x="289820" y="848526"/>
                    <a:pt x="272104" y="845573"/>
                  </a:cubicBezTo>
                  <a:cubicBezTo>
                    <a:pt x="259329" y="843444"/>
                    <a:pt x="246747" y="840270"/>
                    <a:pt x="234004" y="837953"/>
                  </a:cubicBezTo>
                  <a:lnTo>
                    <a:pt x="188284" y="830333"/>
                  </a:lnTo>
                  <a:cubicBezTo>
                    <a:pt x="152412" y="824354"/>
                    <a:pt x="117329" y="814278"/>
                    <a:pt x="81604" y="807473"/>
                  </a:cubicBezTo>
                  <a:cubicBezTo>
                    <a:pt x="63961" y="804112"/>
                    <a:pt x="45876" y="803375"/>
                    <a:pt x="28264" y="799853"/>
                  </a:cubicBezTo>
                  <a:cubicBezTo>
                    <a:pt x="20388" y="798278"/>
                    <a:pt x="13196" y="794181"/>
                    <a:pt x="5404" y="792233"/>
                  </a:cubicBezTo>
                  <a:lnTo>
                    <a:pt x="0" y="791152"/>
                  </a:lnTo>
                  <a:lnTo>
                    <a:pt x="0" y="211531"/>
                  </a:lnTo>
                  <a:lnTo>
                    <a:pt x="386404" y="205493"/>
                  </a:lnTo>
                  <a:cubicBezTo>
                    <a:pt x="416884" y="210573"/>
                    <a:pt x="447203" y="216736"/>
                    <a:pt x="477844" y="220733"/>
                  </a:cubicBezTo>
                  <a:cubicBezTo>
                    <a:pt x="548225" y="229913"/>
                    <a:pt x="660446" y="233251"/>
                    <a:pt x="721684" y="235973"/>
                  </a:cubicBezTo>
                  <a:cubicBezTo>
                    <a:pt x="782637" y="238682"/>
                    <a:pt x="869004" y="251213"/>
                    <a:pt x="904564" y="243593"/>
                  </a:cubicBezTo>
                  <a:cubicBezTo>
                    <a:pt x="940124" y="235973"/>
                    <a:pt x="917811" y="216102"/>
                    <a:pt x="935044" y="190253"/>
                  </a:cubicBezTo>
                  <a:cubicBezTo>
                    <a:pt x="942664" y="185173"/>
                    <a:pt x="953808" y="183204"/>
                    <a:pt x="957904" y="175013"/>
                  </a:cubicBezTo>
                  <a:cubicBezTo>
                    <a:pt x="973659" y="143502"/>
                    <a:pt x="960554" y="79589"/>
                    <a:pt x="957904" y="53093"/>
                  </a:cubicBezTo>
                  <a:cubicBezTo>
                    <a:pt x="963694" y="18349"/>
                    <a:pt x="964378" y="10583"/>
                    <a:pt x="967082" y="1099"/>
                  </a:cubicBezTo>
                  <a:lnTo>
                    <a:pt x="967454" y="0"/>
                  </a:lnTo>
                  <a:close/>
                </a:path>
              </a:pathLst>
            </a:custGeom>
          </p:spPr>
        </p:pic>
      </p:grpSp>
      <p:sp>
        <p:nvSpPr>
          <p:cNvPr id="19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66EDCCD2-9A88-4C47-95A7-54C484214378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C413E9D-E4FD-4375-9417-2A434DEFCC8E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2575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The Reasons behind </a:t>
            </a:r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Parallelity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+mj-lt"/>
                  <a:buAutoNum type="arabicPeriod"/>
                </a:pP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How did you think of </a:t>
                </a:r>
                <a:r>
                  <a:rPr lang="en-US" altLang="zh-CN" b="1" i="1" dirty="0" err="1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r>
                  <a:rPr lang="en-US" altLang="zh-CN" b="1" dirty="0">
                    <a:solidFill>
                      <a:srgbClr val="13009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?</a:t>
                </a:r>
              </a:p>
              <a:p>
                <a:pPr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previous mathematical deductions have led to several equivalent conversions, which ultimately resulted in </a:t>
                </a:r>
                <a:r>
                  <a:rPr lang="en-US" altLang="zh-CN" sz="1800" i="1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+mj-lt"/>
                  <a:buAutoNum type="arabicPeriod"/>
                </a:pPr>
                <a:r>
                  <a:rPr lang="en-US" altLang="zh-CN" b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So what’s special since its </a:t>
                </a:r>
                <a:r>
                  <a:rPr lang="en-US" altLang="zh-CN" b="1" i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equivalent </a:t>
                </a:r>
                <a:r>
                  <a:rPr lang="en-US" altLang="zh-CN" b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to the mathematical deductions you’ve made?</a:t>
                </a:r>
              </a:p>
              <a:p>
                <a:pPr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equivalence is all about optimality – optimal (higher) </a:t>
                </a:r>
                <a:r>
                  <a:rPr lang="en-US" altLang="zh-CN" sz="1800" i="1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r>
                  <a:rPr lang="en-US" altLang="zh-CN" sz="1800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⇒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optimal boarding time</a:t>
                </a:r>
              </a:p>
              <a:p>
                <a:pPr lvl="1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Calculations are significantly simplified.</a:t>
                </a:r>
              </a:p>
              <a:p>
                <a:pPr marL="457200" indent="-457200">
                  <a:spcBef>
                    <a:spcPts val="600"/>
                  </a:spcBef>
                  <a:buClr>
                    <a:srgbClr val="110087"/>
                  </a:buClr>
                  <a:buSzPct val="88000"/>
                  <a:buFont typeface="+mj-lt"/>
                  <a:buAutoNum type="arabicPeriod"/>
                </a:pPr>
                <a:r>
                  <a:rPr lang="en-US" altLang="zh-CN" b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 a word, </a:t>
                </a:r>
                <a:r>
                  <a:rPr lang="en-US" altLang="zh-CN" b="1" i="1" dirty="0" err="1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parallelity</a:t>
                </a:r>
                <a:r>
                  <a:rPr lang="en-US" altLang="zh-CN" b="1" dirty="0">
                    <a:solidFill>
                      <a:srgbClr val="12008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 a tactic we used to alter the problem’s external modality but maintain its inherent structure with equivalence.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534B3C68-3D07-4BFF-9B0C-0B64043AAE46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DA282C-3B4D-4568-9E23-84ED1CFC4564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50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23176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763355" y="5153431"/>
            <a:ext cx="670195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 Queuing time</a:t>
            </a:r>
          </a:p>
          <a:p>
            <a:pPr lvl="1">
              <a:lnSpc>
                <a:spcPct val="150000"/>
              </a:lnSpc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 Time offering seats</a:t>
            </a:r>
          </a:p>
          <a:p>
            <a:pPr lvl="1">
              <a:lnSpc>
                <a:spcPct val="150000"/>
              </a:lnSpc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 Standard variance of the boarding time of same-row passengers</a:t>
            </a:r>
          </a:p>
        </p:txBody>
      </p:sp>
      <p:sp>
        <p:nvSpPr>
          <p:cNvPr id="10" name="标题 3">
            <a:extLst>
              <a:ext uri="{FF2B5EF4-FFF2-40B4-BE49-F238E27FC236}">
                <a16:creationId xmlns:a16="http://schemas.microsoft.com/office/drawing/2014/main" id="{D795DEA4-BFA0-43D6-9543-D94A2D82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The Core of the </a:t>
            </a:r>
            <a:r>
              <a:rPr lang="en-US" altLang="zh-CN" i="1" dirty="0">
                <a:latin typeface="+mj-lt"/>
                <a:cs typeface="Times New Roman" panose="02020603050405020304" pitchFamily="18" charset="0"/>
              </a:rPr>
              <a:t>Disembarking 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Task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lvl="0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cs typeface="Times New Roman" panose="02020603050405020304" pitchFamily="18" charset="0"/>
                  </a:rPr>
                  <a:t>Quick review of </a:t>
                </a:r>
                <a:r>
                  <a:rPr lang="en-US" altLang="zh-CN" b="1" i="1" dirty="0">
                    <a:solidFill>
                      <a:srgbClr val="13009C"/>
                    </a:solidFill>
                    <a:latin typeface="+mn-lt"/>
                    <a:cs typeface="Times New Roman" panose="02020603050405020304" pitchFamily="18" charset="0"/>
                  </a:rPr>
                  <a:t>best</a:t>
                </a:r>
              </a:p>
              <a:p>
                <a:pPr lvl="1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Highest boarding efficiency (lowest time)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⇔</m:t>
                    </m:r>
                  </m:oMath>
                </a14:m>
                <a:r>
                  <a:rPr lang="en-US" altLang="zh-CN" sz="1800" b="1" dirty="0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highest </a:t>
                </a:r>
                <a:r>
                  <a:rPr lang="en-US" altLang="zh-CN" sz="1800" i="1" dirty="0" err="1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parallelity</a:t>
                </a:r>
                <a:endParaRPr lang="en-US" altLang="zh-CN" sz="1800" i="1" dirty="0">
                  <a:solidFill>
                    <a:prstClr val="black"/>
                  </a:solidFill>
                  <a:latin typeface="+mn-lt"/>
                  <a:cs typeface="Times New Roman" panose="02020603050405020304" pitchFamily="18" charset="0"/>
                </a:endParaRPr>
              </a:p>
              <a:p>
                <a:pPr lvl="1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Highest satisfaction (lowest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satisf</m:t>
                        </m:r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cs typeface="Times New Roman" panose="02020603050405020304" pitchFamily="18" charset="0"/>
                  </a:rPr>
                  <a:t>)</a:t>
                </a:r>
              </a:p>
              <a:p>
                <a:pPr lvl="0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That’s exactly the property disembarking possesses.</a:t>
                </a:r>
              </a:p>
              <a:p>
                <a:pPr lvl="1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found a strategy which is optimal for both two indicators (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&amp;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satisf</m:t>
                        </m:r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</a:p>
              <a:p>
                <a:pPr lvl="1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How we did it</a:t>
                </a:r>
              </a:p>
              <a:p>
                <a:pPr lvl="2"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</a:t>
                </a:r>
                <a:r>
                  <a:rPr lang="en-US" altLang="zh-CN" sz="1800" i="1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adjustment 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method – keeping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optimal while optimizing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satisf</m:t>
                        </m:r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en-US" altLang="zh-CN" b="1" dirty="0">
                  <a:solidFill>
                    <a:srgbClr val="12008A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21A5DC9-2913-4FF9-AB87-02847AEF8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右大括号 1"/>
          <p:cNvSpPr/>
          <p:nvPr/>
        </p:nvSpPr>
        <p:spPr>
          <a:xfrm>
            <a:off x="7802880" y="2692400"/>
            <a:ext cx="210950" cy="75184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97921" y="2745154"/>
            <a:ext cx="3503168" cy="646331"/>
          </a:xfrm>
          <a:prstGeom prst="rect">
            <a:avLst/>
          </a:prstGeom>
          <a:noFill/>
          <a:ln w="28575">
            <a:solidFill>
              <a:srgbClr val="12008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</a:rPr>
              <a:t>What if these two requisites are met simultaneously?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1763355" y="5369113"/>
            <a:ext cx="296673" cy="947604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529840" y="5449824"/>
            <a:ext cx="12984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529840" y="5851958"/>
            <a:ext cx="18714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2529840" y="6089904"/>
            <a:ext cx="5870448" cy="377971"/>
          </a:xfrm>
          <a:prstGeom prst="rect">
            <a:avLst/>
          </a:prstGeom>
          <a:solidFill>
            <a:srgbClr val="FF0000">
              <a:alpha val="1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779D3FDB-8330-4E48-BFA6-976396C4E895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F92020B-9E20-49B8-8FBC-426EBD37C72E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51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75069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3">
            <a:extLst>
              <a:ext uri="{FF2B5EF4-FFF2-40B4-BE49-F238E27FC236}">
                <a16:creationId xmlns:a16="http://schemas.microsoft.com/office/drawing/2014/main" id="{016BC7E1-BEF4-438F-B6B9-EDB6F6E32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+mj-lt"/>
                <a:cs typeface="Times New Roman" panose="02020603050405020304" pitchFamily="18" charset="0"/>
              </a:rPr>
              <a:t>Satisfactory Index: Factors &amp; Weights</a:t>
            </a:r>
            <a:endParaRPr lang="zh-CN" altLang="en-US" dirty="0">
              <a:solidFill>
                <a:srgbClr val="FFFFFF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22997E-BB00-4546-B738-DEBD06CBE9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F007B"/>
                </a:solidFill>
                <a:latin typeface="+mn-lt"/>
                <a:cs typeface="Times New Roman" panose="02020603050405020304" pitchFamily="18" charset="0"/>
              </a:rPr>
              <a:t>What does the third factor stand for?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Queuing time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Time offering seats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Standard variance of the boarding time of same-row passengers</a:t>
            </a:r>
          </a:p>
          <a:p>
            <a:pPr lvl="2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Families (or fellow passengers) may be separated</a:t>
            </a:r>
          </a:p>
          <a:p>
            <a:pPr lvl="2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It was not directly shown in the essay, so we point this out for your reference.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3C1141E-4F99-42E1-A37B-2C451FFE26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>
            <a:noAutofit/>
          </a:bodyPr>
          <a:lstStyle/>
          <a:p>
            <a:pPr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21048A"/>
                </a:solidFill>
                <a:latin typeface="+mn-lt"/>
                <a:cs typeface="Times New Roman" panose="02020603050405020304" pitchFamily="18" charset="0"/>
              </a:rPr>
              <a:t>Why 1, 250 and 10?</a:t>
            </a: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1 is for </a:t>
            </a:r>
            <a:r>
              <a:rPr lang="en-US" altLang="zh-CN" sz="1800" dirty="0" err="1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standardisation</a:t>
            </a:r>
            <a:endParaRPr lang="en-US" altLang="zh-CN" sz="1800" dirty="0">
              <a:solidFill>
                <a:srgbClr val="000000"/>
              </a:solidFill>
              <a:latin typeface="+mn-lt"/>
              <a:cs typeface="Times New Roman" panose="02020603050405020304" pitchFamily="18" charset="0"/>
            </a:endParaRPr>
          </a:p>
          <a:p>
            <a:pPr lvl="1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Unite magnitudes &amp; importance</a:t>
            </a:r>
          </a:p>
          <a:p>
            <a:pPr lvl="2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Once united the magnitudes, the dissatisfaction index can rather </a:t>
            </a:r>
            <a:r>
              <a:rPr lang="en-US" altLang="zh-CN" sz="1800" i="1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equally</a:t>
            </a:r>
            <a:r>
              <a:rPr lang="en-US" altLang="zh-CN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 reflect the three aspects of passengers’ satisfaction instead of tending to one of them.</a:t>
            </a:r>
          </a:p>
          <a:p>
            <a:pPr lvl="2">
              <a:buClr>
                <a:srgbClr val="110087"/>
              </a:buClr>
              <a:buSzPct val="88000"/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It can make the ultimate dissatisfaction index of all passengers linear and plausible.</a:t>
            </a:r>
          </a:p>
        </p:txBody>
      </p:sp>
      <p:sp>
        <p:nvSpPr>
          <p:cNvPr id="5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648616C5-3EF3-4EAB-8895-8B8ABD3085D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5A72889-2B79-4D15-8BFA-272B7EBD8F6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52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30842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How?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How to conduct a Sensitivity Analysis on Our Model?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Use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Goodness of fit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to measure in concrete figures</a:t>
            </a:r>
          </a:p>
          <a:p>
            <a:pPr lvl="2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higher the Goodness of fit, the more regular the data are and the less sensitive the strategy is.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Predictability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of Changes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Relationship </a:t>
            </a:r>
            <a:r>
              <a:rPr lang="en-US" altLang="zh-CN" sz="1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proved by </a:t>
            </a:r>
            <a:r>
              <a:rPr lang="en-US" altLang="zh-CN" sz="18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Claims and Our Model</a:t>
            </a:r>
          </a:p>
          <a:p>
            <a:pPr>
              <a:buFont typeface="Wingdings" panose="05000000000000000000" pitchFamily="2" charset="2"/>
              <a:buChar char="p"/>
            </a:pPr>
            <a:endParaRPr lang="en-US" altLang="zh-CN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DDDAF460-163C-42A2-8CE5-42743C6A059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5EA9001-8624-4565-A334-2D54D7FE959D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53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761964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Case 1 Method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副标题 2"/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4391241" cy="4475075"/>
              </a:xfrm>
            </p:spPr>
            <p:txBody>
              <a:bodyPr anchor="t">
                <a:normAutofit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Case 1: A Longer Stowing Time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We use </a:t>
                </a:r>
                <a:r>
                  <a:rPr lang="en-US" altLang="zh-CN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Sigmoid </a:t>
                </a:r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Model for </a:t>
                </a:r>
                <a:r>
                  <a:rPr lang="en-US" altLang="zh-CN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 Distribution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endParaRPr lang="en-US" altLang="zh-CN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Commonly Used in </a:t>
                </a: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Statistics</a:t>
                </a: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Usage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determined by nature of function: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ℝ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 Custom Range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Reaching </a:t>
                </a: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limit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at both ends with </a:t>
                </a:r>
                <a:r>
                  <a:rPr lang="en-US" altLang="zh-CN" sz="1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linear</a:t>
                </a:r>
                <a:r>
                  <a:rPr lang="en-US" altLang="zh-CN" sz="1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in the middle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endParaRPr lang="en-US" altLang="zh-CN" b="1" dirty="0">
                  <a:solidFill>
                    <a:srgbClr val="FF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副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4391241" cy="447507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>
            <a:extLst>
              <a:ext uri="{FF2B5EF4-FFF2-40B4-BE49-F238E27FC236}">
                <a16:creationId xmlns:a16="http://schemas.microsoft.com/office/drawing/2014/main" id="{76259EAC-37D1-2949-9985-1018504F8D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632" y="2180913"/>
            <a:ext cx="4188366" cy="4040542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876B263A-93D7-E343-BFE0-0CC989DD8115}"/>
              </a:ext>
            </a:extLst>
          </p:cNvPr>
          <p:cNvSpPr txBox="1"/>
          <p:nvPr/>
        </p:nvSpPr>
        <p:spPr>
          <a:xfrm>
            <a:off x="7193632" y="6389585"/>
            <a:ext cx="4383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sz="1400" dirty="0">
                <a:solidFill>
                  <a:srgbClr val="000000"/>
                </a:solidFill>
                <a:cs typeface="Times New Roman" panose="02020603050405020304" pitchFamily="18" charset="0"/>
              </a:rPr>
              <a:t>Fig. Sigmoid Model Demonstration</a:t>
            </a:r>
            <a:endParaRPr lang="x-none" sz="14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E69D0B8D-C309-4307-90A7-205081FF4FE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4E16B24-1642-4CAE-9F9D-56160C33D911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54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50803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Case 1 Result 1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475075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1: A Longer Stowing Time</a:t>
            </a: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When considering the comparison on longer stowing time and variance, we define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Stable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functions as those with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Linear graphs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. Both the functions of Front to Back and Back to Front are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upper convex followed by linear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, while Random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without obvious patterns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. Thus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Random boarding is the most sensitive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, as it’s the only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Unstable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graph.</a:t>
            </a: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28808" y="2752992"/>
            <a:ext cx="11334385" cy="2598370"/>
            <a:chOff x="47613" y="3050706"/>
            <a:chExt cx="11334385" cy="2598370"/>
          </a:xfrm>
        </p:grpSpPr>
        <p:pic>
          <p:nvPicPr>
            <p:cNvPr id="17" name="Picture 16" descr="Chart, line chart&#10;&#10;Description automatically generated">
              <a:extLst>
                <a:ext uri="{FF2B5EF4-FFF2-40B4-BE49-F238E27FC236}">
                  <a16:creationId xmlns:a16="http://schemas.microsoft.com/office/drawing/2014/main" id="{ACC8A7C3-6383-CA48-A629-1FC746518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9345" y="3050706"/>
              <a:ext cx="3692653" cy="2277935"/>
            </a:xfrm>
            <a:prstGeom prst="rect">
              <a:avLst/>
            </a:prstGeom>
          </p:spPr>
        </p:pic>
        <p:pic>
          <p:nvPicPr>
            <p:cNvPr id="19" name="Picture 18" descr="Chart, line chart&#10;&#10;Description automatically generated">
              <a:extLst>
                <a:ext uri="{FF2B5EF4-FFF2-40B4-BE49-F238E27FC236}">
                  <a16:creationId xmlns:a16="http://schemas.microsoft.com/office/drawing/2014/main" id="{8C9B7C2D-BC20-654D-8AC1-6F77ACA0A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8479" y="3050706"/>
              <a:ext cx="3692653" cy="2277936"/>
            </a:xfrm>
            <a:prstGeom prst="rect">
              <a:avLst/>
            </a:prstGeom>
          </p:spPr>
        </p:pic>
        <p:pic>
          <p:nvPicPr>
            <p:cNvPr id="21" name="Picture 20" descr="Chart, line chart, scatter chart&#10;&#10;Description automatically generated">
              <a:extLst>
                <a:ext uri="{FF2B5EF4-FFF2-40B4-BE49-F238E27FC236}">
                  <a16:creationId xmlns:a16="http://schemas.microsoft.com/office/drawing/2014/main" id="{9E01E061-05A2-AD41-A45F-A5AE27554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13" y="3050706"/>
              <a:ext cx="3692653" cy="227793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29CC11-39EF-AC4F-90E3-9E6F08176311}"/>
                </a:ext>
              </a:extLst>
            </p:cNvPr>
            <p:cNvSpPr txBox="1"/>
            <p:nvPr/>
          </p:nvSpPr>
          <p:spPr>
            <a:xfrm>
              <a:off x="3740266" y="5341299"/>
              <a:ext cx="40212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宋体" panose="02010600030101010101" pitchFamily="2" charset="-122"/>
                </a:rPr>
                <a:t> </a:t>
              </a:r>
              <a:r>
                <a:rPr lang="x-none" sz="1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Fig. Comparison on Longer Stowing Time, Variance</a:t>
              </a:r>
            </a:p>
          </p:txBody>
        </p:sp>
      </p:grpSp>
      <p:sp>
        <p:nvSpPr>
          <p:cNvPr id="9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0822D8C1-D21E-466E-A89A-3C0E3E89BABE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70D25F5-E1B8-4388-AE49-C19FBFD4AAB8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55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64265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Case 1 Result 2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276235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1: A Longer Stowing Time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x-none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is the most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while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Front-to-Back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method seems totally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not sensitive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, as the points on the second graph (random) are farther from the line than that of the other two graphs and thus the goodness of fit is lower.</a:t>
            </a:r>
            <a:endParaRPr lang="en-US" altLang="zh-CN" b="1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08133" y="2851020"/>
            <a:ext cx="11775734" cy="2558570"/>
            <a:chOff x="208132" y="2851020"/>
            <a:chExt cx="11775734" cy="255857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29CC11-39EF-AC4F-90E3-9E6F08176311}"/>
                </a:ext>
              </a:extLst>
            </p:cNvPr>
            <p:cNvSpPr txBox="1"/>
            <p:nvPr/>
          </p:nvSpPr>
          <p:spPr>
            <a:xfrm>
              <a:off x="3666456" y="5101813"/>
              <a:ext cx="4789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sz="1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Fig. Comparison on Longer Stowing Time, Overall Time</a:t>
              </a:r>
            </a:p>
          </p:txBody>
        </p:sp>
        <p:pic>
          <p:nvPicPr>
            <p:cNvPr id="5" name="Picture 4" descr="Chart, scatter chart&#10;&#10;Description automatically generated">
              <a:extLst>
                <a:ext uri="{FF2B5EF4-FFF2-40B4-BE49-F238E27FC236}">
                  <a16:creationId xmlns:a16="http://schemas.microsoft.com/office/drawing/2014/main" id="{96B1D51E-9360-1A41-B5ED-641ECF24F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6729" y="2851021"/>
              <a:ext cx="3648652" cy="225079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93F860E-0B33-E44A-B830-AFFBB4349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132" y="2851020"/>
              <a:ext cx="3878121" cy="2364203"/>
            </a:xfrm>
            <a:prstGeom prst="rect">
              <a:avLst/>
            </a:prstGeom>
          </p:spPr>
        </p:pic>
        <p:pic>
          <p:nvPicPr>
            <p:cNvPr id="9" name="Picture 8" descr="Chart, line chart, scatter chart&#10;&#10;Description automatically generated">
              <a:extLst>
                <a:ext uri="{FF2B5EF4-FFF2-40B4-BE49-F238E27FC236}">
                  <a16:creationId xmlns:a16="http://schemas.microsoft.com/office/drawing/2014/main" id="{A52043C3-1514-C441-82E4-61FA73282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1370" y="2851021"/>
              <a:ext cx="3832496" cy="2364202"/>
            </a:xfrm>
            <a:prstGeom prst="rect">
              <a:avLst/>
            </a:prstGeom>
          </p:spPr>
        </p:pic>
      </p:grpSp>
      <p:sp>
        <p:nvSpPr>
          <p:cNvPr id="10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3B838204-6B8B-4CC4-AEE4-DACB6C2DCD9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B6753BA-E808-4273-9412-B0BA472AFEE4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56222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Case 2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276235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2:</a:t>
            </a:r>
            <a:r>
              <a:rPr lang="zh-CN" altLang="en-US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Queue</a:t>
            </a:r>
            <a:r>
              <a:rPr lang="zh-CN" altLang="en-US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Jumping</a:t>
            </a:r>
          </a:p>
          <a:p>
            <a:pPr marL="0" indent="0">
              <a:buNone/>
            </a:pPr>
            <a:endParaRPr lang="en-US" altLang="zh-CN" b="1" dirty="0">
              <a:solidFill>
                <a:schemeClr val="accent1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Both Methods are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Sensitive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which makes a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Big Impact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on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Total Results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, as shown on the graph, the points are irregularly distributed.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851110" y="2823545"/>
            <a:ext cx="8489781" cy="2512230"/>
            <a:chOff x="1456878" y="2823545"/>
            <a:chExt cx="8489781" cy="25122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D2B7EF9-DDD8-664A-B252-3700C8F75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6878" y="2877637"/>
              <a:ext cx="3489621" cy="215036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6BD4ABD-1408-214E-B5B1-DD6F7E46A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3125" y="2823545"/>
              <a:ext cx="3573534" cy="220445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15538ED-B1A8-B74F-9538-9B008968BF35}"/>
                </a:ext>
              </a:extLst>
            </p:cNvPr>
            <p:cNvSpPr txBox="1"/>
            <p:nvPr/>
          </p:nvSpPr>
          <p:spPr>
            <a:xfrm>
              <a:off x="3974156" y="5027998"/>
              <a:ext cx="32210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宋体" panose="02010600030101010101" pitchFamily="2" charset="-122"/>
                </a:rPr>
                <a:t> </a:t>
              </a:r>
              <a:r>
                <a:rPr lang="x-none" sz="14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Fig. Comparison on Queue Jumping</a:t>
              </a:r>
            </a:p>
          </p:txBody>
        </p:sp>
      </p:grpSp>
      <p:sp>
        <p:nvSpPr>
          <p:cNvPr id="9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C2FD199C-1868-45C5-968F-01A025F464FF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021FBF8-4408-4FAD-8CDF-F50029A3A0CD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89613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Sensitivity Analysis: Case 3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18713" y="2222287"/>
            <a:ext cx="10554574" cy="4276235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Case 3: Reduction of Passengers</a:t>
            </a: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18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Random Boarding 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is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the most Sensitive 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Furthest Distribution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of Points),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Back-to-Front Method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still </a:t>
            </a:r>
            <a:r>
              <a:rPr lang="en-US" altLang="zh-CN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not so sensitive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023115" y="2813571"/>
            <a:ext cx="10145770" cy="2777276"/>
            <a:chOff x="619016" y="2983694"/>
            <a:chExt cx="10145770" cy="27772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2A8D28-3434-7444-BD3D-BCFEF1552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016" y="2983695"/>
              <a:ext cx="3248793" cy="248078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16F6A96-BCC2-AB4F-9BDE-9F4DE402B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5993" y="2983694"/>
              <a:ext cx="3248793" cy="24807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ABA54D-627A-F04C-A7CC-A33D48192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7505" y="2983695"/>
              <a:ext cx="3248792" cy="248078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364858-8E5B-7948-A91E-8CC688B4C4DD}"/>
                </a:ext>
              </a:extLst>
            </p:cNvPr>
            <p:cNvSpPr txBox="1"/>
            <p:nvPr/>
          </p:nvSpPr>
          <p:spPr>
            <a:xfrm>
              <a:off x="4294099" y="5453193"/>
              <a:ext cx="32210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sz="1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Fig. Comparison on Reducing Passengers</a:t>
              </a:r>
            </a:p>
          </p:txBody>
        </p:sp>
      </p:grpSp>
      <p:sp>
        <p:nvSpPr>
          <p:cNvPr id="11" name="任意多边形 19">
            <a:hlinkClick r:id="rId6" action="ppaction://hlinksldjump"/>
            <a:extLst>
              <a:ext uri="{FF2B5EF4-FFF2-40B4-BE49-F238E27FC236}">
                <a16:creationId xmlns:a16="http://schemas.microsoft.com/office/drawing/2014/main" id="{8B5DE6A0-E4CE-4309-A5A6-51275299A284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4BEBCDD-0810-42F8-9FE6-6D10251BF208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88790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+mj-lt"/>
              </a:rPr>
              <a:t>Block Division</a:t>
            </a:r>
            <a:endParaRPr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8712" y="2222287"/>
            <a:ext cx="7582920" cy="3636511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</a:rPr>
              <a:t>We divide the multi-aisle aircrafts into several blocks according to aisles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</a:rPr>
              <a:t>Can unify the models as each block is similar to one-aisle aircraft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</a:rPr>
              <a:t>Is plausible because there would be no inter-aisle disruption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</a:rPr>
              <a:t>Our work reduced to finding the best in-block and between-block strategies</a:t>
            </a:r>
          </a:p>
          <a:p>
            <a:pPr lvl="2"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</a:rPr>
              <a:t>Only to find the between-block sequence as we can use the previously shown in-group sequence (similar to one-aisle aircraft strategy)</a:t>
            </a:r>
            <a:endParaRPr lang="zh-CN" altLang="en-US" sz="1800" dirty="0">
              <a:latin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632" y="1980110"/>
            <a:ext cx="3565014" cy="21376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838" y="4217549"/>
            <a:ext cx="3304602" cy="2478452"/>
          </a:xfrm>
          <a:prstGeom prst="rect">
            <a:avLst/>
          </a:prstGeom>
        </p:spPr>
      </p:pic>
      <p:sp>
        <p:nvSpPr>
          <p:cNvPr id="6" name="任意多边形 19">
            <a:hlinkClick r:id="rId4" action="ppaction://hlinksldjump"/>
            <a:extLst>
              <a:ext uri="{FF2B5EF4-FFF2-40B4-BE49-F238E27FC236}">
                <a16:creationId xmlns:a16="http://schemas.microsoft.com/office/drawing/2014/main" id="{39A856F9-D873-4BA3-AE8D-DA5CFD8F5177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C6A5AA-B62C-439E-9294-0EA4E39E35C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59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7532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EBF12C4-B3B7-42A8-ABC2-2F3FAFEC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Critical Assumptions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55DCE302-11B0-4322-87BB-1F0DAF158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009C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The luggage racks are designed to be adequate for any reasonable amount of luggage.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Passengers spend the same time putting luggage into the rack as </a:t>
                </a: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+mj-ea"/>
                    <a:cs typeface="Times New Roman" panose="02020603050405020304" pitchFamily="18" charset="0"/>
                  </a:rPr>
                  <a:t>putting </a:t>
                </a:r>
                <a:r>
                  <a:rPr kumimoji="0" lang="en-US" altLang="zh-CN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the luggage into the seat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endParaRPr lang="en-US" altLang="zh-CN" sz="1800" b="1" dirty="0">
                  <a:solidFill>
                    <a:prstClr val="black"/>
                  </a:solidFill>
                  <a:latin typeface="+mn-lt"/>
                  <a:ea typeface="+mj-ea"/>
                  <a:cs typeface="Times New Roman" panose="02020603050405020304" pitchFamily="18" charset="0"/>
                </a:endParaRPr>
              </a:p>
              <a:p>
                <a:pPr lvl="0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In a particular cell,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13009C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𝒗</m:t>
                    </m:r>
                  </m:oMath>
                </a14:m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is a fixed value.</a:t>
                </a:r>
              </a:p>
              <a:p>
                <a:pPr lvl="1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Ensures the discreteness of the model.</a:t>
                </a:r>
              </a:p>
              <a:p>
                <a:pPr lvl="1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Only appeared in the calculation of total distance</a:t>
                </a:r>
              </a:p>
              <a:p>
                <a:pPr lvl="1" defTabSz="914400"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sz="1800" dirty="0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  <a:hlinkClick r:id="rId3" action="ppaction://hlinksldjump">
                      <a:extLst>
                        <a:ext uri="{A12FA001-AC4F-418D-AE19-62706E023703}">
                          <ahyp:hlinkClr xmlns="" xmlns:ahyp="http://schemas.microsoft.com/office/drawing/2018/hyperlinkcolor" val="tx"/>
                        </a:ext>
                      </a:extLst>
                    </a:hlinkClick>
                  </a:rPr>
                  <a:t>The velocity wouldn’t change much in a particular cell, and the actual average speed is approximately equal to the average we’ve made</a:t>
                </a: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55DCE302-11B0-4322-87BB-1F0DAF158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3DE0812A-7BFF-4498-BB9E-FF101D84CA0B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0A185CE-79EB-4A9C-91D6-B570A56E494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6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362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B3F62F-3124-4B60-9392-B13573C58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Definitions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2FD492B-C3A1-489C-9AA4-584B62D70C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3837371" cy="3636511"/>
              </a:xfrm>
            </p:spPr>
            <p:txBody>
              <a:bodyPr anchor="t">
                <a:normAutofit lnSpcReduction="10000"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lang="en-US" altLang="zh-CN" b="1" dirty="0">
                    <a:solidFill>
                      <a:srgbClr val="13009C"/>
                    </a:solidFill>
                    <a:latin typeface="+mn-lt"/>
                    <a:ea typeface="+mj-ea"/>
                    <a:cs typeface="Times New Roman" panose="02020603050405020304" pitchFamily="18" charset="0"/>
                  </a:rPr>
                  <a:t>T</a:t>
                </a:r>
                <a:r>
                  <a:rPr kumimoji="0" lang="en-US" altLang="zh-CN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13009C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ime</a:t>
                </a:r>
                <a:endPara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13009C"/>
                  </a:solidFill>
                  <a:effectLst/>
                  <a:uLnTx/>
                  <a:uFillTx/>
                  <a:latin typeface="+mn-lt"/>
                  <a:ea typeface="+mj-ea"/>
                  <a:cs typeface="Times New Roman" panose="02020603050405020304" pitchFamily="18" charset="0"/>
                </a:endParaRP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+mn-lt"/>
                    <a:ea typeface="+mj-ea"/>
                    <a:cs typeface="Times New Roman" panose="02020603050405020304" pitchFamily="18" charset="0"/>
                  </a:rPr>
                  <a:t>Define “time” as partitions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US" altLang="zh-CN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, without</a:t>
                </a:r>
                <a:r>
                  <a:rPr kumimoji="0" lang="en-US" altLang="zh-CN" sz="180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 units.</a:t>
                </a:r>
                <a:endPara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j-ea"/>
                  <a:cs typeface="Times New Roman" panose="02020603050405020304" pitchFamily="18" charset="0"/>
                </a:endParaRP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Wouldn’t change the relatively best strategy and could simplify the model.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j-ea"/>
                  <a:cs typeface="Times New Roman" panose="02020603050405020304" pitchFamily="18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009C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Velocity</a:t>
                </a: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In the model, we define the “velocity” </a:t>
                </a:r>
                <a14:m>
                  <m:oMath xmlns:m="http://schemas.openxmlformats.org/officeDocument/2006/math">
                    <m:r>
                      <a:rPr kumimoji="0" lang="en-US" altLang="zh-C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𝑣</m:t>
                    </m:r>
                    <m:r>
                      <a:rPr kumimoji="0" lang="en-US" altLang="zh-C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′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 as the time spent to move the length of a cell </a:t>
                </a:r>
                <a14:m>
                  <m:oMath xmlns:m="http://schemas.openxmlformats.org/officeDocument/2006/math">
                    <m:r>
                      <a:rPr kumimoji="0" lang="en-US" altLang="zh-C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𝑑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𝑣</m:t>
                          </m:r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kumimoji="0" lang="zh-CN" alt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altLang="zh-CN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m</m:t>
                          </m:r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·</m:t>
                          </m:r>
                          <m:sSup>
                            <m:sSupPr>
                              <m:ctrlP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2FD492B-C3A1-489C-9AA4-584B62D70C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3837371" cy="363651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/>
          <p:cNvCxnSpPr/>
          <p:nvPr/>
        </p:nvCxnSpPr>
        <p:spPr>
          <a:xfrm>
            <a:off x="4834759" y="1881352"/>
            <a:ext cx="0" cy="62851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4903079" y="1813039"/>
            <a:ext cx="0" cy="62851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1864810"/>
                  </p:ext>
                </p:extLst>
              </p:nvPr>
            </p:nvGraphicFramePr>
            <p:xfrm>
              <a:off x="5294711" y="2655735"/>
              <a:ext cx="6526327" cy="3609721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015696">
                      <a:extLst>
                        <a:ext uri="{9D8B030D-6E8A-4147-A177-3AD203B41FA5}">
                          <a16:colId xmlns:a16="http://schemas.microsoft.com/office/drawing/2014/main" val="3103353540"/>
                        </a:ext>
                      </a:extLst>
                    </a:gridCol>
                    <a:gridCol w="1773271">
                      <a:extLst>
                        <a:ext uri="{9D8B030D-6E8A-4147-A177-3AD203B41FA5}">
                          <a16:colId xmlns:a16="http://schemas.microsoft.com/office/drawing/2014/main" val="571030177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3404537453"/>
                        </a:ext>
                      </a:extLst>
                    </a:gridCol>
                  </a:tblGrid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Distance (m)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0.8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952256423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Cells covered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560269926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to cover (s)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0.16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149095387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Velocity </a:t>
                          </a:r>
                          <a:r>
                            <a:rPr lang="en-US" altLang="zh-CN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in Reality</a:t>
                          </a:r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u="none" strike="noStrike" smtClean="0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 (m/s)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266105156"/>
                      </a:ext>
                    </a:extLst>
                  </a:tr>
                  <a:tr h="704601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in our model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0.</m:t>
                                </m:r>
                                <m:r>
                                  <a:rPr lang="en-GB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96</m:t>
                                </m:r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0.16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 xmlns:m="http://schemas.openxmlformats.org/officeDocument/2006/math">
                              <m:r>
                                <a:rPr lang="en-US" altLang="zh-CN" sz="2000" b="0" i="1" u="none" strike="noStrike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6=</m:t>
                              </m:r>
                              <m:f>
                                <m:fPr>
                                  <m:ctrlPr>
                                    <a:rPr lang="en-US" altLang="zh-CN" sz="2000" b="0" i="1" u="none" strike="noStrike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u="none" strike="noStrike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000" b="0" i="1" u="none" strike="noStrike" dirty="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u="none" strike="noStrike" dirty="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u="none" strike="noStrike" dirty="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altLang="zh-CN" sz="18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 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1313300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Velocity in our model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u="none" strike="noStrike" smtClean="0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sz="1800" b="1" i="1" u="none" strike="noStrike" smtClean="0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0.</m:t>
                                </m:r>
                                <m:r>
                                  <a:rPr lang="en-GB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96</m:t>
                                </m:r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0.8</m:t>
                                    </m:r>
                                  </m:num>
                                  <m:den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5×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1</m:t>
                                </m:r>
                                <m:r>
                                  <a:rPr lang="en-GB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.2</m:t>
                                </m:r>
                                <m:r>
                                  <a:rPr lang="en-US" altLang="zh-CN" sz="18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0.8</m:t>
                                    </m:r>
                                  </m:num>
                                  <m:den>
                                    <m:r>
                                      <a:rPr lang="en-US" altLang="zh-CN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4×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2713628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1864810"/>
                  </p:ext>
                </p:extLst>
              </p:nvPr>
            </p:nvGraphicFramePr>
            <p:xfrm>
              <a:off x="5294711" y="2655735"/>
              <a:ext cx="6526327" cy="3609721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015696">
                      <a:extLst>
                        <a:ext uri="{9D8B030D-6E8A-4147-A177-3AD203B41FA5}">
                          <a16:colId xmlns:a16="http://schemas.microsoft.com/office/drawing/2014/main" val="3103353540"/>
                        </a:ext>
                      </a:extLst>
                    </a:gridCol>
                    <a:gridCol w="1773271">
                      <a:extLst>
                        <a:ext uri="{9D8B030D-6E8A-4147-A177-3AD203B41FA5}">
                          <a16:colId xmlns:a16="http://schemas.microsoft.com/office/drawing/2014/main" val="571030177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3404537453"/>
                        </a:ext>
                      </a:extLst>
                    </a:gridCol>
                  </a:tblGrid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Distance (m)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0.8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952256423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Cells covered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560269926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to cover (s)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0.16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149095387"/>
                      </a:ext>
                    </a:extLst>
                  </a:tr>
                  <a:tr h="5205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02" t="-303529" r="-116970" b="-29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US" altLang="zh-CN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266105156"/>
                      </a:ext>
                    </a:extLst>
                  </a:tr>
                  <a:tr h="704601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b="1" u="none" strike="noStrike" dirty="0">
                              <a:solidFill>
                                <a:schemeClr val="accent1"/>
                              </a:solidFill>
                              <a:effectLst/>
                            </a:rPr>
                            <a:t>Time in our model (1)</a:t>
                          </a:r>
                          <a:endParaRPr lang="en-US" sz="1800" b="1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169863" t="-295690" r="-98288" b="-118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76491" t="-295690" r="-702" b="-1181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13300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02" t="-340000" r="-116970" b="-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169863" t="-340000" r="-98288" b="-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76491" t="-340000" r="-702" b="-1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13628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文本框 12"/>
          <p:cNvSpPr txBox="1"/>
          <p:nvPr/>
        </p:nvSpPr>
        <p:spPr>
          <a:xfrm>
            <a:off x="5266481" y="2222287"/>
            <a:ext cx="653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Examples of our definitions for </a:t>
            </a:r>
            <a:r>
              <a:rPr lang="en-US" altLang="zh-CN" b="1" dirty="0"/>
              <a:t>time</a:t>
            </a:r>
            <a:r>
              <a:rPr lang="en-US" altLang="zh-CN" dirty="0"/>
              <a:t> and </a:t>
            </a:r>
            <a:r>
              <a:rPr lang="en-US" altLang="zh-CN" b="1" dirty="0"/>
              <a:t>velocity</a:t>
            </a:r>
            <a:endParaRPr lang="zh-CN" altLang="en-US" dirty="0"/>
          </a:p>
        </p:txBody>
      </p:sp>
      <p:sp>
        <p:nvSpPr>
          <p:cNvPr id="14" name="任意多边形 19">
            <a:hlinkClick r:id="rId5" action="ppaction://hlinksldjump"/>
            <a:extLst>
              <a:ext uri="{FF2B5EF4-FFF2-40B4-BE49-F238E27FC236}">
                <a16:creationId xmlns:a16="http://schemas.microsoft.com/office/drawing/2014/main" id="{9E561D0E-C979-4898-942C-6FAFDF807159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CFAE88A-1BF0-4384-8BD8-8BF5D0570C96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7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919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Part 2</a:t>
            </a:r>
            <a:br>
              <a:rPr lang="en-US" altLang="zh-CN" b="1" dirty="0">
                <a:latin typeface="+mj-lt"/>
              </a:rPr>
            </a:br>
            <a:r>
              <a:rPr lang="en-US" altLang="zh-CN" b="1" dirty="0">
                <a:latin typeface="+mj-lt"/>
              </a:rPr>
              <a:t>Analysis of the Problem</a:t>
            </a:r>
            <a:endParaRPr lang="zh-CN" altLang="en-US" b="1" dirty="0">
              <a:latin typeface="+mj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IMMC22768821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任意多边形 19">
            <a:hlinkClick r:id="rId2" action="ppaction://hlinksldjump"/>
            <a:extLst>
              <a:ext uri="{FF2B5EF4-FFF2-40B4-BE49-F238E27FC236}">
                <a16:creationId xmlns:a16="http://schemas.microsoft.com/office/drawing/2014/main" id="{97F9AC06-EF7F-46D9-88CE-F6D61D5451C2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B63D6DA-1E92-4AF1-B249-657C3EE9EBF3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8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578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069" y="2242723"/>
            <a:ext cx="9525862" cy="3619121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A0B3F62F-3124-4B60-9392-B13573C58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noProof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 of Math </a:t>
            </a:r>
            <a:r>
              <a:rPr lang="en-US" altLang="zh-CN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noProof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odel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96740" y="5861844"/>
            <a:ext cx="339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/>
                </a:solidFill>
              </a:rPr>
              <a:t>Fig. Overview of Our Model</a:t>
            </a:r>
            <a:endParaRPr lang="zh-CN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10" name="任意多边形 19">
            <a:hlinkClick r:id="rId3" action="ppaction://hlinksldjump"/>
            <a:extLst>
              <a:ext uri="{FF2B5EF4-FFF2-40B4-BE49-F238E27FC236}">
                <a16:creationId xmlns:a16="http://schemas.microsoft.com/office/drawing/2014/main" id="{C8CF78A4-9FDC-4B67-9C20-CE91C6EFCD75}"/>
              </a:ext>
            </a:extLst>
          </p:cNvPr>
          <p:cNvSpPr/>
          <p:nvPr/>
        </p:nvSpPr>
        <p:spPr>
          <a:xfrm flipH="1">
            <a:off x="0" y="6602984"/>
            <a:ext cx="565325" cy="255016"/>
          </a:xfrm>
          <a:custGeom>
            <a:avLst/>
            <a:gdLst>
              <a:gd name="connsiteX0" fmla="*/ 2407920 w 3614928"/>
              <a:gd name="connsiteY0" fmla="*/ 312420 h 1630680"/>
              <a:gd name="connsiteX1" fmla="*/ 2910840 w 3614928"/>
              <a:gd name="connsiteY1" fmla="*/ 815340 h 1630680"/>
              <a:gd name="connsiteX2" fmla="*/ 2407920 w 3614928"/>
              <a:gd name="connsiteY2" fmla="*/ 1318260 h 1630680"/>
              <a:gd name="connsiteX3" fmla="*/ 2407920 w 3614928"/>
              <a:gd name="connsiteY3" fmla="*/ 1066800 h 1630680"/>
              <a:gd name="connsiteX4" fmla="*/ 704088 w 3614928"/>
              <a:gd name="connsiteY4" fmla="*/ 1066800 h 1630680"/>
              <a:gd name="connsiteX5" fmla="*/ 704088 w 3614928"/>
              <a:gd name="connsiteY5" fmla="*/ 563880 h 1630680"/>
              <a:gd name="connsiteX6" fmla="*/ 2407920 w 3614928"/>
              <a:gd name="connsiteY6" fmla="*/ 563880 h 1630680"/>
              <a:gd name="connsiteX7" fmla="*/ 3614928 w 3614928"/>
              <a:gd name="connsiteY7" fmla="*/ 0 h 1630680"/>
              <a:gd name="connsiteX8" fmla="*/ 0 w 3614928"/>
              <a:gd name="connsiteY8" fmla="*/ 0 h 1630680"/>
              <a:gd name="connsiteX9" fmla="*/ 0 w 3614928"/>
              <a:gd name="connsiteY9" fmla="*/ 1630680 h 1630680"/>
              <a:gd name="connsiteX10" fmla="*/ 3614928 w 3614928"/>
              <a:gd name="connsiteY10" fmla="*/ 1630680 h 163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4928" h="1630680">
                <a:moveTo>
                  <a:pt x="2407920" y="312420"/>
                </a:moveTo>
                <a:lnTo>
                  <a:pt x="2910840" y="815340"/>
                </a:lnTo>
                <a:lnTo>
                  <a:pt x="2407920" y="1318260"/>
                </a:lnTo>
                <a:lnTo>
                  <a:pt x="2407920" y="1066800"/>
                </a:lnTo>
                <a:lnTo>
                  <a:pt x="704088" y="1066800"/>
                </a:lnTo>
                <a:lnTo>
                  <a:pt x="704088" y="563880"/>
                </a:lnTo>
                <a:lnTo>
                  <a:pt x="2407920" y="563880"/>
                </a:lnTo>
                <a:close/>
                <a:moveTo>
                  <a:pt x="3614928" y="0"/>
                </a:moveTo>
                <a:lnTo>
                  <a:pt x="0" y="0"/>
                </a:lnTo>
                <a:lnTo>
                  <a:pt x="0" y="1630680"/>
                </a:lnTo>
                <a:lnTo>
                  <a:pt x="3614928" y="16306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2FB5D14-54CB-417A-97FA-C016D923E2CA}"/>
              </a:ext>
            </a:extLst>
          </p:cNvPr>
          <p:cNvSpPr txBox="1"/>
          <p:nvPr/>
        </p:nvSpPr>
        <p:spPr>
          <a:xfrm>
            <a:off x="11801475" y="6478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333D0E-341A-4507-984A-206C8CB11A33}" type="slidenum">
              <a:rPr lang="zh-CN" altLang="en-US" sz="1200" b="1" smtClean="0">
                <a:solidFill>
                  <a:schemeClr val="accent1"/>
                </a:solidFill>
                <a:latin typeface="+mj-lt"/>
              </a:rPr>
              <a:t>9</a:t>
            </a:fld>
            <a:endParaRPr lang="zh-CN" alt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499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引用">
  <a:themeElements>
    <a:clrScheme name="自定义 3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21048A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stOOrz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1468</TotalTime>
  <Words>2678</Words>
  <Application>Microsoft Office PowerPoint</Application>
  <PresentationFormat>宽屏</PresentationFormat>
  <Paragraphs>593</Paragraphs>
  <Slides>59</Slides>
  <Notes>48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70" baseType="lpstr">
      <vt:lpstr>Calibri</vt:lpstr>
      <vt:lpstr>Wingdings 2</vt:lpstr>
      <vt:lpstr>Wingdings</vt:lpstr>
      <vt:lpstr>Cambria Math</vt:lpstr>
      <vt:lpstr>等线</vt:lpstr>
      <vt:lpstr>Times New Roman</vt:lpstr>
      <vt:lpstr>宋体</vt:lpstr>
      <vt:lpstr>Edwardian Script ITC</vt:lpstr>
      <vt:lpstr>Colonna MT</vt:lpstr>
      <vt:lpstr>引用</vt:lpstr>
      <vt:lpstr>AxMath</vt:lpstr>
      <vt:lpstr> The Optimal Boarding &amp; Disembarking Method</vt:lpstr>
      <vt:lpstr>Table of Contents</vt:lpstr>
      <vt:lpstr>Part 1 The Structure of Our Model</vt:lpstr>
      <vt:lpstr>Model Analysis &amp; Structure</vt:lpstr>
      <vt:lpstr>Passengers’ Behaviour</vt:lpstr>
      <vt:lpstr>Critical Assumptions</vt:lpstr>
      <vt:lpstr>Definitions</vt:lpstr>
      <vt:lpstr>Part 2 Analysis of the Problem</vt:lpstr>
      <vt:lpstr>Overview of Math Model</vt:lpstr>
      <vt:lpstr>The Construction of the Coordinate</vt:lpstr>
      <vt:lpstr>Full Set of v↔Distribution</vt:lpstr>
      <vt:lpstr>Distribution↔P_v</vt:lpstr>
      <vt:lpstr>P_v↔Density(A)</vt:lpstr>
      <vt:lpstr>Passenger Demo</vt:lpstr>
      <vt:lpstr>Overall Recursion Formula</vt:lpstr>
      <vt:lpstr>Congestion: Analysis of States</vt:lpstr>
      <vt:lpstr>Congestion: State Description</vt:lpstr>
      <vt:lpstr>Congestion: State Conversion</vt:lpstr>
      <vt:lpstr>Total Time: Concepts</vt:lpstr>
      <vt:lpstr>Total Time: Results</vt:lpstr>
      <vt:lpstr>Part 3 Optimization and Its Applications (Disembarking)</vt:lpstr>
      <vt:lpstr>Parallelity: Qualitative </vt:lpstr>
      <vt:lpstr>Parallelity: Semi-Quantitative Analysis</vt:lpstr>
      <vt:lpstr>Parallelity: Quantitative</vt:lpstr>
      <vt:lpstr>Satisfactory Index</vt:lpstr>
      <vt:lpstr>Results of Simulation: Graphs</vt:lpstr>
      <vt:lpstr>Results of Simulation: Analysis</vt:lpstr>
      <vt:lpstr>Modelling &amp; Optimization of Disembarking</vt:lpstr>
      <vt:lpstr>Part 4 Sensitivity Analysis</vt:lpstr>
      <vt:lpstr>Sensitivity Analysis: Results</vt:lpstr>
      <vt:lpstr>Sensitivity Analysis: Conclusion</vt:lpstr>
      <vt:lpstr>Part 5 Extensions of Our Model</vt:lpstr>
      <vt:lpstr>Coordinates: Flying Wing</vt:lpstr>
      <vt:lpstr>Coordinates: TETA</vt:lpstr>
      <vt:lpstr>Optimisation: Occupational Rate</vt:lpstr>
      <vt:lpstr>Optimisation: Optimal Boarding Method</vt:lpstr>
      <vt:lpstr>Conclusion: Flying Wing</vt:lpstr>
      <vt:lpstr>Conclusion: TETA</vt:lpstr>
      <vt:lpstr>Part 6 Conclusion &amp; Reflection </vt:lpstr>
      <vt:lpstr>Strengths &amp; Weaknesses</vt:lpstr>
      <vt:lpstr>Thanks For Listening!</vt:lpstr>
      <vt:lpstr>Part 7 Appendix</vt:lpstr>
      <vt:lpstr>Hyperlinks</vt:lpstr>
      <vt:lpstr>An Explanation for Velocity</vt:lpstr>
      <vt:lpstr>Why D=4?</vt:lpstr>
      <vt:lpstr>Using Matrixes to Describe Passenger States</vt:lpstr>
      <vt:lpstr>Mathematical (Algebraic) Simplifications</vt:lpstr>
      <vt:lpstr>The Essence behind Our Mathematical Model</vt:lpstr>
      <vt:lpstr>The Calculation of l_i (A)</vt:lpstr>
      <vt:lpstr>The Reasons behind Parallelity</vt:lpstr>
      <vt:lpstr>The Core of the Disembarking Task</vt:lpstr>
      <vt:lpstr>Satisfactory Index: Factors &amp; Weights</vt:lpstr>
      <vt:lpstr>Sensitivity Analysis: How?</vt:lpstr>
      <vt:lpstr>Sensitivity Analysis: Case 1 Method</vt:lpstr>
      <vt:lpstr>Sensitivity Analysis: Case 1 Result 1</vt:lpstr>
      <vt:lpstr>Sensitivity Analysis: Case 1 Result 2</vt:lpstr>
      <vt:lpstr>Sensitivity Analysis: Case 2</vt:lpstr>
      <vt:lpstr>Sensitivity Analysis: Case 3</vt:lpstr>
      <vt:lpstr>Block Division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IMMC 22768821</dc:title>
  <dc:creator>stOOrz</dc:creator>
  <cp:lastModifiedBy>Allan</cp:lastModifiedBy>
  <cp:revision>301</cp:revision>
  <dcterms:created xsi:type="dcterms:W3CDTF">2022-04-09T13:58:34Z</dcterms:created>
  <dcterms:modified xsi:type="dcterms:W3CDTF">2022-04-20T11:12:47Z</dcterms:modified>
</cp:coreProperties>
</file>